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p:scale>
          <a:sx n="66" d="100"/>
          <a:sy n="66"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7/18/2025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7/18/2025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7/18/2025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7/18/2025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7/18/2025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7/18/2025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7/18/2025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7/18/2025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7/18/2025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7/18/2025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7/18/2025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7/18/2025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714373F-28A1-E459-5C6E-054F8D79FF1D}"/>
              </a:ext>
            </a:extLst>
          </p:cNvPr>
          <p:cNvPicPr>
            <a:picLocks noChangeAspect="1"/>
          </p:cNvPicPr>
          <p:nvPr/>
        </p:nvPicPr>
        <p:blipFill>
          <a:blip r:embed="rId2"/>
          <a:stretch>
            <a:fillRect/>
          </a:stretch>
        </p:blipFill>
        <p:spPr>
          <a:xfrm>
            <a:off x="0" y="0"/>
            <a:ext cx="12192000" cy="7331726"/>
          </a:xfrm>
          <a:prstGeom prst="rect">
            <a:avLst/>
          </a:prstGeom>
        </p:spPr>
      </p:pic>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6391175" y="283749"/>
            <a:ext cx="5681578" cy="2055190"/>
          </a:xfrm>
          <a:ln>
            <a:noFill/>
          </a:ln>
        </p:spPr>
        <p:txBody>
          <a:bodyPr>
            <a:normAutofit fontScale="90000"/>
          </a:bodyPr>
          <a:lstStyle/>
          <a:p>
            <a:pPr algn="l"/>
            <a:r>
              <a:rPr lang="en-US" b="1" dirty="0">
                <a:solidFill>
                  <a:schemeClr val="bg1"/>
                </a:solidFill>
                <a:latin typeface="Tw Cen MT Condensed" panose="020B0606020104020203" pitchFamily="34" charset="77"/>
              </a:rPr>
              <a:t>Applied Data Science  Capstone Project</a:t>
            </a:r>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70560" y="580404"/>
            <a:ext cx="2746407" cy="14864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4318000" y="4251709"/>
            <a:ext cx="7874000"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DORCUS KYAMBI KIOKO                                   </a:t>
            </a:r>
          </a:p>
          <a:p>
            <a:pPr algn="r"/>
            <a:r>
              <a:rPr lang="en-US" b="1" dirty="0">
                <a:solidFill>
                  <a:schemeClr val="bg1"/>
                </a:solidFill>
                <a:latin typeface="Tw Cen MT" panose="020B0602020104020603" pitchFamily="34" charset="77"/>
              </a:rPr>
              <a:t>JULY, 2025</a:t>
            </a:r>
          </a:p>
        </p:txBody>
      </p:sp>
      <p:sp>
        <p:nvSpPr>
          <p:cNvPr id="23" name="TextBox 22">
            <a:extLst>
              <a:ext uri="{FF2B5EF4-FFF2-40B4-BE49-F238E27FC236}">
                <a16:creationId xmlns:a16="http://schemas.microsoft.com/office/drawing/2014/main" id="{502BE6F2-0D83-0E69-0840-2325C4BA3CA2}"/>
              </a:ext>
            </a:extLst>
          </p:cNvPr>
          <p:cNvSpPr txBox="1"/>
          <p:nvPr/>
        </p:nvSpPr>
        <p:spPr>
          <a:xfrm>
            <a:off x="5197641" y="2810021"/>
            <a:ext cx="6994359" cy="584775"/>
          </a:xfrm>
          <a:prstGeom prst="rect">
            <a:avLst/>
          </a:prstGeom>
          <a:noFill/>
        </p:spPr>
        <p:txBody>
          <a:bodyPr wrap="square" rtlCol="0">
            <a:spAutoFit/>
          </a:bodyPr>
          <a:lstStyle/>
          <a:p>
            <a:r>
              <a:rPr lang="en-US" sz="3200" dirty="0">
                <a:highlight>
                  <a:srgbClr val="C0C0C0"/>
                </a:highlight>
              </a:rPr>
              <a:t>SPACE X FALCON 9 PREDICTIVE  ANALYSIS </a:t>
            </a:r>
          </a:p>
        </p:txBody>
      </p:sp>
    </p:spTree>
    <p:extLst>
      <p:ext uri="{BB962C8B-B14F-4D97-AF65-F5344CB8AC3E}">
        <p14:creationId xmlns:p14="http://schemas.microsoft.com/office/powerpoint/2010/main" val="4210014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254000" y="1765085"/>
            <a:ext cx="8746817" cy="4960179"/>
          </a:xfrm>
        </p:spPr>
        <p:txBody>
          <a:bodyPr>
            <a:normAutofit fontScale="85000" lnSpcReduction="20000"/>
          </a:bodyPr>
          <a:lstStyle/>
          <a:p>
            <a:pPr marL="0" indent="0">
              <a:buNone/>
            </a:pPr>
            <a:r>
              <a:rPr lang="en-US" dirty="0">
                <a:latin typeface="Sitka Subheading Semibold" pitchFamily="2" charset="0"/>
              </a:rPr>
              <a:t>The Matplotlib and Seaborn libraries are utilized to create various visualizations, including scatter plots, bar graphs, and line charts. These visual tools help explore and analyze relationships between different features, such as:</a:t>
            </a:r>
          </a:p>
          <a:p>
            <a:pPr marL="0" indent="0">
              <a:buNone/>
            </a:pPr>
            <a:endParaRPr lang="en-US" dirty="0">
              <a:latin typeface="Sitka Subheading Semibold" pitchFamily="2" charset="0"/>
            </a:endParaRPr>
          </a:p>
          <a:p>
            <a:pPr lvl="1"/>
            <a:r>
              <a:rPr lang="en-US" dirty="0">
                <a:latin typeface="Sitka Subheading Semibold" pitchFamily="2" charset="0"/>
              </a:rPr>
              <a:t>How flight number correlates with the launch site</a:t>
            </a:r>
          </a:p>
          <a:p>
            <a:pPr lvl="1"/>
            <a:r>
              <a:rPr lang="en-US" dirty="0">
                <a:latin typeface="Sitka Subheading Semibold" pitchFamily="2" charset="0"/>
              </a:rPr>
              <a:t>The connection between payload mass and launch site</a:t>
            </a:r>
          </a:p>
          <a:p>
            <a:pPr lvl="1"/>
            <a:r>
              <a:rPr lang="en-US" dirty="0">
                <a:latin typeface="Sitka Subheading Semibold" pitchFamily="2" charset="0"/>
              </a:rPr>
              <a:t>The success rate in relation to orbit type</a:t>
            </a:r>
          </a:p>
          <a:p>
            <a:pPr marL="0" indent="0">
              <a:buNone/>
            </a:pPr>
            <a:br>
              <a:rPr lang="en-US" dirty="0">
                <a:latin typeface="Sitka Subheading Semibold" pitchFamily="2" charset="0"/>
              </a:rPr>
            </a:br>
            <a:r>
              <a:rPr lang="en-US" dirty="0">
                <a:latin typeface="Sitka Subheading Semibold" pitchFamily="2" charset="0"/>
              </a:rPr>
              <a:t>The Folium library is employed to generate interactive map visualizations. It is used to:</a:t>
            </a:r>
          </a:p>
          <a:p>
            <a:pPr marL="0" indent="0">
              <a:buNone/>
            </a:pPr>
            <a:endParaRPr lang="en-US" dirty="0">
              <a:latin typeface="Sitka Subheading Semibold" pitchFamily="2" charset="0"/>
            </a:endParaRPr>
          </a:p>
          <a:p>
            <a:pPr lvl="1"/>
            <a:r>
              <a:rPr lang="en-US" dirty="0">
                <a:latin typeface="Sitka Subheading Semibold" pitchFamily="2" charset="0"/>
              </a:rPr>
              <a:t>Pinpoint all launch sites on a map</a:t>
            </a:r>
          </a:p>
          <a:p>
            <a:pPr lvl="1"/>
            <a:r>
              <a:rPr lang="en-US" dirty="0">
                <a:latin typeface="Sitka Subheading Semibold" pitchFamily="2" charset="0"/>
              </a:rPr>
              <a:t>Indicate successful and failed launches at each location</a:t>
            </a:r>
          </a:p>
          <a:p>
            <a:pPr lvl="1"/>
            <a:r>
              <a:rPr lang="en-US" dirty="0">
                <a:latin typeface="Sitka Subheading Semibold" pitchFamily="2" charset="0"/>
              </a:rPr>
              <a:t>Show the distances from launch sites to nearby landmarks, such as the closest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007" y="2564268"/>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7768" y="5452724"/>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814461"/>
            <a:ext cx="11353800" cy="3075039"/>
          </a:xfrm>
        </p:spPr>
        <p:txBody>
          <a:bodyPr>
            <a:normAutofit/>
          </a:bodyPr>
          <a:lstStyle/>
          <a:p>
            <a:r>
              <a:rPr lang="en-US" sz="2400" dirty="0" err="1">
                <a:latin typeface="Sitka Subheading Semibold" pitchFamily="2" charset="0"/>
              </a:rPr>
              <a:t>Plotly</a:t>
            </a:r>
            <a:r>
              <a:rPr lang="en-US" sz="2400" dirty="0">
                <a:latin typeface="Sitka Subheading Semibold" pitchFamily="2" charset="0"/>
              </a:rPr>
              <a:t> Dash</a:t>
            </a:r>
          </a:p>
          <a:p>
            <a:pPr lvl="1"/>
            <a:r>
              <a:rPr lang="en-US" dirty="0">
                <a:latin typeface="Sitka Subheading Semibold" pitchFamily="2" charset="0"/>
              </a:rPr>
              <a:t>Dash was used to generate an interactive site where we can toggle the input using a dropdown menu and a range slider.</a:t>
            </a:r>
          </a:p>
          <a:p>
            <a:pPr lvl="1"/>
            <a:endParaRPr lang="en-US" dirty="0">
              <a:latin typeface="Sitka Subheading Semibold" pitchFamily="2" charset="0"/>
            </a:endParaRPr>
          </a:p>
          <a:p>
            <a:pPr lvl="1"/>
            <a:r>
              <a:rPr lang="en-US" dirty="0">
                <a:latin typeface="Sitka Subheading Semibold" pitchFamily="2" charset="0"/>
              </a:rPr>
              <a:t>Using a pie chart and a scatterplot, the interactive site shows:</a:t>
            </a:r>
          </a:p>
          <a:p>
            <a:pPr lvl="2"/>
            <a:r>
              <a:rPr lang="en-US" sz="2400" dirty="0">
                <a:latin typeface="Sitka Subheading Semibold" pitchFamily="2" charset="0"/>
              </a:rPr>
              <a:t>The total success launches from each launch site</a:t>
            </a:r>
          </a:p>
          <a:p>
            <a:pPr lvl="2"/>
            <a:r>
              <a:rPr lang="en-US" sz="2400" dirty="0">
                <a:latin typeface="Sitka Subheading Semibold" pitchFamily="2" charset="0"/>
              </a:rPr>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71" y="4574458"/>
            <a:ext cx="3671529"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933483"/>
            <a:ext cx="11353800" cy="4791782"/>
          </a:xfrm>
        </p:spPr>
        <p:txBody>
          <a:bodyPr>
            <a:normAutofit lnSpcReduction="10000"/>
          </a:bodyPr>
          <a:lstStyle/>
          <a:p>
            <a:pPr>
              <a:buFont typeface="Wingdings" panose="05000000000000000000" pitchFamily="2" charset="2"/>
              <a:buChar char="Ø"/>
            </a:pPr>
            <a:r>
              <a:rPr lang="en-US" sz="2400" dirty="0">
                <a:latin typeface="Sitka Subheading Semibold" pitchFamily="2" charset="0"/>
              </a:rPr>
              <a:t>Scikit-learn library was used to create our machine learning models.</a:t>
            </a:r>
          </a:p>
          <a:p>
            <a:pPr>
              <a:buFont typeface="Wingdings" panose="05000000000000000000" pitchFamily="2" charset="2"/>
              <a:buChar char="Ø"/>
            </a:pPr>
            <a:r>
              <a:rPr lang="en-US" sz="2000" dirty="0">
                <a:latin typeface="Sitka Subheading Semibold" pitchFamily="2" charset="0"/>
              </a:rPr>
              <a:t>The machine learning prediction steps:</a:t>
            </a:r>
          </a:p>
          <a:p>
            <a:pPr lvl="1">
              <a:buFont typeface="Wingdings" panose="05000000000000000000" pitchFamily="2" charset="2"/>
              <a:buChar char="Ø"/>
            </a:pPr>
            <a:r>
              <a:rPr lang="en-US" sz="2000" dirty="0">
                <a:latin typeface="Sitka Subheading Semibold" pitchFamily="2" charset="0"/>
              </a:rPr>
              <a:t>Standardizing the data</a:t>
            </a:r>
          </a:p>
          <a:p>
            <a:pPr lvl="1">
              <a:buFont typeface="Wingdings" panose="05000000000000000000" pitchFamily="2" charset="2"/>
              <a:buChar char="Ø"/>
            </a:pPr>
            <a:r>
              <a:rPr lang="en-US" sz="2000" dirty="0">
                <a:latin typeface="Sitka Subheading Semibold" pitchFamily="2" charset="0"/>
              </a:rPr>
              <a:t>Splitting the data into training and test data</a:t>
            </a:r>
          </a:p>
          <a:p>
            <a:pPr lvl="1">
              <a:buFont typeface="Wingdings" panose="05000000000000000000" pitchFamily="2" charset="2"/>
              <a:buChar char="Ø"/>
            </a:pPr>
            <a:r>
              <a:rPr lang="en-US" sz="2000" dirty="0">
                <a:latin typeface="Sitka Subheading Semibold" pitchFamily="2" charset="0"/>
              </a:rPr>
              <a:t>Creating machine learning models, which include:</a:t>
            </a:r>
          </a:p>
          <a:p>
            <a:pPr lvl="2">
              <a:buFont typeface="Courier New" panose="02070309020205020404" pitchFamily="49" charset="0"/>
              <a:buChar char="o"/>
            </a:pPr>
            <a:r>
              <a:rPr lang="en-US" dirty="0">
                <a:latin typeface="Sitka Subheading Semibold" pitchFamily="2" charset="0"/>
              </a:rPr>
              <a:t>Logistic regression</a:t>
            </a:r>
          </a:p>
          <a:p>
            <a:pPr lvl="2">
              <a:buFont typeface="Courier New" panose="02070309020205020404" pitchFamily="49" charset="0"/>
              <a:buChar char="o"/>
            </a:pPr>
            <a:r>
              <a:rPr lang="en-US" dirty="0">
                <a:latin typeface="Sitka Subheading Semibold" pitchFamily="2" charset="0"/>
              </a:rPr>
              <a:t>Support vector machine (SVM)</a:t>
            </a:r>
          </a:p>
          <a:p>
            <a:pPr lvl="2">
              <a:buFont typeface="Courier New" panose="02070309020205020404" pitchFamily="49" charset="0"/>
              <a:buChar char="o"/>
            </a:pPr>
            <a:r>
              <a:rPr lang="en-US" dirty="0">
                <a:latin typeface="Sitka Subheading Semibold" pitchFamily="2" charset="0"/>
              </a:rPr>
              <a:t>Decision tree</a:t>
            </a:r>
          </a:p>
          <a:p>
            <a:pPr lvl="2">
              <a:buFont typeface="Courier New" panose="02070309020205020404" pitchFamily="49" charset="0"/>
              <a:buChar char="o"/>
            </a:pPr>
            <a:r>
              <a:rPr lang="en-US" dirty="0">
                <a:latin typeface="Sitka Subheading Semibold" pitchFamily="2" charset="0"/>
              </a:rPr>
              <a:t>K nearest neighbors (KNN)</a:t>
            </a:r>
          </a:p>
          <a:p>
            <a:pPr marL="914400" lvl="2" indent="0">
              <a:buNone/>
            </a:pPr>
            <a:endParaRPr lang="en-US" dirty="0">
              <a:latin typeface="Sitka Subheading Semibold" pitchFamily="2" charset="0"/>
            </a:endParaRPr>
          </a:p>
          <a:p>
            <a:pPr lvl="1">
              <a:buFont typeface="Wingdings" panose="05000000000000000000" pitchFamily="2" charset="2"/>
              <a:buChar char="Ø"/>
            </a:pPr>
            <a:r>
              <a:rPr lang="en-US" sz="2000" dirty="0">
                <a:latin typeface="Sitka Subheading Semibold" pitchFamily="2" charset="0"/>
              </a:rPr>
              <a:t>Fit the models on the training set </a:t>
            </a:r>
          </a:p>
          <a:p>
            <a:pPr lvl="1">
              <a:buFont typeface="Wingdings" panose="05000000000000000000" pitchFamily="2" charset="2"/>
              <a:buChar char="Ø"/>
            </a:pPr>
            <a:r>
              <a:rPr lang="en-US" sz="2000" dirty="0">
                <a:latin typeface="Sitka Subheading Semibold" pitchFamily="2" charset="0"/>
              </a:rPr>
              <a:t>Find the best combination of hyperparameters for each model</a:t>
            </a:r>
          </a:p>
          <a:p>
            <a:pPr lvl="1">
              <a:buFont typeface="Wingdings" panose="05000000000000000000" pitchFamily="2" charset="2"/>
              <a:buChar char="Ø"/>
            </a:pPr>
            <a:r>
              <a:rPr lang="en-US" sz="2000" dirty="0">
                <a:latin typeface="Sitka Subheading Semibold" pitchFamily="2" charset="0"/>
              </a:rPr>
              <a:t>Evaluate the models based on: </a:t>
            </a:r>
          </a:p>
          <a:p>
            <a:pPr lvl="2">
              <a:buFont typeface="Courier New" panose="02070309020205020404" pitchFamily="49" charset="0"/>
              <a:buChar char="o"/>
            </a:pPr>
            <a:r>
              <a:rPr lang="en-US" dirty="0">
                <a:latin typeface="Sitka Subheading Semibold" pitchFamily="2" charset="0"/>
              </a:rPr>
              <a:t>accuracy scores</a:t>
            </a:r>
          </a:p>
          <a:p>
            <a:pPr lvl="2">
              <a:buFont typeface="Courier New" panose="02070309020205020404" pitchFamily="49" charset="0"/>
              <a:buChar char="o"/>
            </a:pPr>
            <a:r>
              <a:rPr lang="en-US" dirty="0">
                <a:latin typeface="Sitka Subheading Semibold" pitchFamily="2" charset="0"/>
              </a:rPr>
              <a:t>confusion matrix</a:t>
            </a:r>
          </a:p>
          <a:p>
            <a:pPr lvl="2">
              <a:buFont typeface="Courier New" panose="02070309020205020404" pitchFamily="49" charset="0"/>
              <a:buChar char="o"/>
            </a:pPr>
            <a:endParaRPr lang="en-US" dirty="0">
              <a:latin typeface="Sitka Subheading Semibold" pitchFamily="2" charset="0"/>
            </a:endParaRP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00747"/>
            <a:ext cx="10515600" cy="3759396"/>
          </a:xfrm>
        </p:spPr>
        <p:txBody>
          <a:bodyPr>
            <a:normAutofit/>
          </a:bodyPr>
          <a:lstStyle/>
          <a:p>
            <a:r>
              <a:rPr lang="en-US" sz="2400" dirty="0">
                <a:latin typeface="Sitka Subheading Semibold" pitchFamily="2" charset="0"/>
              </a:rPr>
              <a:t>The results sections include:</a:t>
            </a:r>
          </a:p>
          <a:p>
            <a:pPr lvl="1"/>
            <a:r>
              <a:rPr lang="en-US" sz="2000" dirty="0">
                <a:latin typeface="Sitka Subheading Semibold" pitchFamily="2" charset="0"/>
              </a:rPr>
              <a:t>SQL (EDA with SQL)</a:t>
            </a:r>
          </a:p>
          <a:p>
            <a:pPr lvl="1"/>
            <a:r>
              <a:rPr lang="en-US" sz="2000" dirty="0">
                <a:latin typeface="Sitka Subheading Semibold" pitchFamily="2" charset="0"/>
              </a:rPr>
              <a:t>Matplotlib and Seaborn (EDA with Visualization)</a:t>
            </a:r>
          </a:p>
          <a:p>
            <a:pPr lvl="1"/>
            <a:r>
              <a:rPr lang="en-US" sz="2000" dirty="0">
                <a:latin typeface="Sitka Subheading Semibold" pitchFamily="2" charset="0"/>
              </a:rPr>
              <a:t>Folium</a:t>
            </a:r>
          </a:p>
          <a:p>
            <a:pPr lvl="1"/>
            <a:r>
              <a:rPr lang="en-US" sz="2000" dirty="0">
                <a:latin typeface="Sitka Subheading Semibold" pitchFamily="2" charset="0"/>
              </a:rPr>
              <a:t>Dash</a:t>
            </a:r>
          </a:p>
          <a:p>
            <a:pPr lvl="1"/>
            <a:r>
              <a:rPr lang="en-US" sz="2000" dirty="0">
                <a:latin typeface="Sitka Subheading Semibold" pitchFamily="2" charset="0"/>
              </a:rPr>
              <a:t>Predictive Analysis </a:t>
            </a:r>
          </a:p>
          <a:p>
            <a:r>
              <a:rPr lang="en-US" sz="2400" dirty="0">
                <a:latin typeface="Sitka Subheading Semibold" pitchFamily="2" charset="0"/>
              </a:rPr>
              <a:t>NOTE, for categorical data </a:t>
            </a:r>
          </a:p>
          <a:p>
            <a:pPr lvl="1"/>
            <a:r>
              <a:rPr lang="en-US" sz="2000" dirty="0">
                <a:latin typeface="Sitka Subheading Semibold" pitchFamily="2" charset="0"/>
              </a:rPr>
              <a:t>class 0- failed launch outcome </a:t>
            </a:r>
          </a:p>
          <a:p>
            <a:pPr lvl="1"/>
            <a:r>
              <a:rPr lang="en-US" sz="2000" dirty="0">
                <a:latin typeface="Sitka Subheading Semibold" pitchFamily="2" charset="0"/>
              </a:rPr>
              <a:t>class 1 -successful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760432"/>
            <a:ext cx="10515600" cy="4822001"/>
          </a:xfrm>
        </p:spPr>
        <p:txBody>
          <a:bodyPr>
            <a:normAutofit/>
          </a:bodyPr>
          <a:lstStyle/>
          <a:p>
            <a:r>
              <a:rPr lang="en-US" sz="2400" dirty="0"/>
              <a:t>The unique launch sites were:</a:t>
            </a:r>
          </a:p>
          <a:p>
            <a:endParaRPr lang="en-US" sz="2400" dirty="0"/>
          </a:p>
          <a:p>
            <a:endParaRPr lang="en-US" sz="2400" dirty="0"/>
          </a:p>
          <a:p>
            <a:endParaRPr lang="en-US" sz="2400" dirty="0"/>
          </a:p>
          <a:p>
            <a:endParaRPr lang="en-US" sz="2400" dirty="0"/>
          </a:p>
          <a:p>
            <a:r>
              <a:rPr lang="en-US" sz="2400" dirty="0"/>
              <a:t>5 launch sites that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2050744"/>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9"/>
            <a:ext cx="10515600" cy="4207352"/>
          </a:xfrm>
        </p:spPr>
        <p:txBody>
          <a:bodyPr>
            <a:normAutofit/>
          </a:bodyPr>
          <a:lstStyle/>
          <a:p>
            <a:r>
              <a:rPr lang="en-US" sz="2400" dirty="0">
                <a:latin typeface="Sitka Subheading Semibold" pitchFamily="2" charset="0"/>
              </a:rPr>
              <a:t>The total payload mass carried by boosters launched by NASA (CRS)</a:t>
            </a:r>
          </a:p>
          <a:p>
            <a:endParaRPr lang="en-US" sz="2400" dirty="0">
              <a:latin typeface="Sitka Subheading Semibold" pitchFamily="2" charset="0"/>
            </a:endParaRPr>
          </a:p>
          <a:p>
            <a:pPr marL="0" indent="0">
              <a:buNone/>
            </a:pPr>
            <a:endParaRPr lang="en-US" sz="2400" dirty="0">
              <a:latin typeface="Sitka Subheading Semibold" pitchFamily="2" charset="0"/>
            </a:endParaRPr>
          </a:p>
          <a:p>
            <a:r>
              <a:rPr lang="en-US" sz="2400" dirty="0">
                <a:latin typeface="Sitka Subheading Semibold" pitchFamily="2" charset="0"/>
              </a:rPr>
              <a:t>The average payload mass carried by booster version F9 v1.1</a:t>
            </a:r>
          </a:p>
          <a:p>
            <a:endParaRPr lang="en-US" sz="2400" dirty="0">
              <a:latin typeface="Sitka Subheading Semibold" pitchFamily="2" charset="0"/>
            </a:endParaRPr>
          </a:p>
          <a:p>
            <a:pPr marL="0" indent="0">
              <a:buNone/>
            </a:pPr>
            <a:endParaRPr lang="en-US" sz="2400" dirty="0">
              <a:latin typeface="Sitka Subheading Semibold" pitchFamily="2" charset="0"/>
            </a:endParaRPr>
          </a:p>
          <a:p>
            <a:r>
              <a:rPr lang="en-US" sz="2400" dirty="0">
                <a:latin typeface="Sitka Subheading Semibold" pitchFamily="2" charset="0"/>
              </a:rPr>
              <a:t>The date when the first successful landing outcome in ground pad was achieved</a:t>
            </a:r>
          </a:p>
          <a:p>
            <a:pPr marL="0" indent="0">
              <a:buNone/>
            </a:pPr>
            <a:endParaRPr lang="en-US" sz="2400" dirty="0">
              <a:latin typeface="Sitka Subheading Semibold" pitchFamily="2" charset="0"/>
            </a:endParaRPr>
          </a:p>
          <a:p>
            <a:endParaRPr lang="en-US" sz="2400" dirty="0">
              <a:latin typeface="Sitka Subheading Semibold" pitchFamily="2" charset="0"/>
            </a:endParaRPr>
          </a:p>
          <a:p>
            <a:endParaRPr lang="en-US" sz="2400" dirty="0">
              <a:latin typeface="Sitka Subheading Semibold" pitchFamily="2" charset="0"/>
            </a:endParaRPr>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5312386" y="2656091"/>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4654550" y="4213842"/>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4260850" y="5418215"/>
            <a:ext cx="4279900" cy="749300"/>
          </a:xfrm>
          <a:prstGeom prst="rect">
            <a:avLst/>
          </a:prstGeom>
        </p:spPr>
      </p:pic>
    </p:spTree>
    <p:extLst>
      <p:ext uri="{BB962C8B-B14F-4D97-AF65-F5344CB8AC3E}">
        <p14:creationId xmlns:p14="http://schemas.microsoft.com/office/powerpoint/2010/main" val="3075566916"/>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6096000" y="2945281"/>
            <a:ext cx="257048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4870426" y="5277092"/>
            <a:ext cx="4851400" cy="920508"/>
          </a:xfrm>
          <a:prstGeom prst="rect">
            <a:avLst/>
          </a:prstGeom>
        </p:spPr>
      </p:pic>
    </p:spTree>
    <p:extLst>
      <p:ext uri="{BB962C8B-B14F-4D97-AF65-F5344CB8AC3E}">
        <p14:creationId xmlns:p14="http://schemas.microsoft.com/office/powerpoint/2010/main" val="3964473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Sitka Subheading Semibold" pitchFamily="2" charset="0"/>
              </a:rPr>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2312694"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Sitka Subheading Semibold" pitchFamily="2" charset="0"/>
              </a:rPr>
              <a:t>The failed landing outcomes in drone ship, their booster versions, and launch site names for in year 2015</a:t>
            </a:r>
          </a:p>
          <a:p>
            <a:endParaRPr lang="en-MY" sz="2400" dirty="0">
              <a:latin typeface="Sitka Subheading Semibold" pitchFamily="2" charset="0"/>
            </a:endParaRPr>
          </a:p>
          <a:p>
            <a:pPr marL="0" indent="0">
              <a:buNone/>
            </a:pPr>
            <a:endParaRPr lang="en-MY" sz="2400" dirty="0">
              <a:latin typeface="Sitka Subheading Semibold" pitchFamily="2" charset="0"/>
            </a:endParaRPr>
          </a:p>
          <a:p>
            <a:r>
              <a:rPr lang="en-MY" sz="2400" dirty="0">
                <a:latin typeface="Sitka Subheading Semibold" pitchFamily="2" charset="0"/>
              </a:rPr>
              <a:t>The count of landing outcomes between the date 2010-06-04 and 2017-03-20, in descending order</a:t>
            </a:r>
            <a:br>
              <a:rPr lang="en-MY" dirty="0">
                <a:latin typeface="Sitka Subheading Semibold" pitchFamily="2" charset="0"/>
              </a:rPr>
            </a:br>
            <a:endParaRPr lang="en-MY" dirty="0">
              <a:latin typeface="Sitka Subheading Semibold" pitchFamily="2" charset="0"/>
            </a:endParaRPr>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4138906" y="266524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445386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Sitka Subheading Semibold" pitchFamily="2" charset="0"/>
              </a:rPr>
              <a:t>A scatter plot relating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pitchFamily="2" charset="2"/>
              <a:buChar char="Ø"/>
            </a:pPr>
            <a:r>
              <a:rPr lang="en-US" sz="2800" dirty="0">
                <a:solidFill>
                  <a:schemeClr val="bg1"/>
                </a:solidFill>
                <a:latin typeface="Sitka Subheading Semibold" pitchFamily="2" charset="0"/>
              </a:rPr>
              <a:t>Executive Summary</a:t>
            </a:r>
          </a:p>
          <a:p>
            <a:pPr marL="457200" indent="-457200" algn="l">
              <a:buFont typeface="Wingdings" panose="05000000000000000000" pitchFamily="2" charset="2"/>
              <a:buChar char="Ø"/>
            </a:pPr>
            <a:r>
              <a:rPr lang="en-US" sz="2800" dirty="0">
                <a:solidFill>
                  <a:schemeClr val="bg1"/>
                </a:solidFill>
                <a:latin typeface="Sitka Subheading Semibold" pitchFamily="2" charset="0"/>
              </a:rPr>
              <a:t>Introduction</a:t>
            </a:r>
          </a:p>
          <a:p>
            <a:pPr marL="457200" indent="-457200" algn="l">
              <a:buFont typeface="Wingdings" panose="05000000000000000000" pitchFamily="2" charset="2"/>
              <a:buChar char="Ø"/>
            </a:pPr>
            <a:r>
              <a:rPr lang="en-US" sz="2800" dirty="0">
                <a:solidFill>
                  <a:schemeClr val="bg1"/>
                </a:solidFill>
                <a:latin typeface="Sitka Subheading Semibold" pitchFamily="2" charset="0"/>
              </a:rPr>
              <a:t>Methodology</a:t>
            </a:r>
          </a:p>
          <a:p>
            <a:pPr marL="457200" indent="-457200" algn="l">
              <a:buFont typeface="Wingdings" panose="05000000000000000000" pitchFamily="2" charset="2"/>
              <a:buChar char="Ø"/>
            </a:pPr>
            <a:r>
              <a:rPr lang="en-US" sz="2800" dirty="0">
                <a:solidFill>
                  <a:schemeClr val="bg1"/>
                </a:solidFill>
                <a:latin typeface="Sitka Subheading Semibold" pitchFamily="2" charset="0"/>
              </a:rPr>
              <a:t>Results</a:t>
            </a:r>
          </a:p>
          <a:p>
            <a:pPr marL="457200" indent="-457200" algn="l">
              <a:buFont typeface="Wingdings" panose="05000000000000000000" pitchFamily="2" charset="2"/>
              <a:buChar char="Ø"/>
            </a:pPr>
            <a:r>
              <a:rPr lang="en-US" sz="2800" dirty="0">
                <a:solidFill>
                  <a:schemeClr val="bg1"/>
                </a:solidFill>
                <a:latin typeface="Sitka Subheading Semibold" pitchFamily="2" charset="0"/>
              </a:rPr>
              <a:t>Discussion </a:t>
            </a:r>
          </a:p>
          <a:p>
            <a:pPr marL="457200" indent="-457200" algn="l">
              <a:buFont typeface="Wingdings" panose="05000000000000000000" pitchFamily="2" charset="2"/>
              <a:buChar char="Ø"/>
            </a:pPr>
            <a:r>
              <a:rPr lang="en-US" sz="2800" dirty="0">
                <a:solidFill>
                  <a:schemeClr val="bg1"/>
                </a:solidFill>
                <a:latin typeface="Sitka Subheading Semibold" pitchFamily="2" charset="0"/>
              </a:rPr>
              <a:t>Conclusion</a:t>
            </a:r>
          </a:p>
        </p:txBody>
      </p:sp>
    </p:spTree>
    <p:extLst>
      <p:ext uri="{BB962C8B-B14F-4D97-AF65-F5344CB8AC3E}">
        <p14:creationId xmlns:p14="http://schemas.microsoft.com/office/powerpoint/2010/main" val="3795770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01600" y="1903263"/>
            <a:ext cx="11252200" cy="4822001"/>
          </a:xfrm>
        </p:spPr>
        <p:txBody>
          <a:bodyPr>
            <a:normAutofit/>
          </a:bodyPr>
          <a:lstStyle/>
          <a:p>
            <a:r>
              <a:rPr lang="en-MY" sz="2400" dirty="0">
                <a:latin typeface="Sitka Subheading Semibold" pitchFamily="2" charset="0"/>
              </a:rPr>
              <a:t>The relationship between payload mass and launch site</a:t>
            </a:r>
          </a:p>
          <a:p>
            <a:pPr marL="0" indent="0">
              <a:buNone/>
            </a:pPr>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903263"/>
            <a:ext cx="11353800" cy="4822001"/>
          </a:xfrm>
        </p:spPr>
        <p:txBody>
          <a:bodyPr>
            <a:normAutofit/>
          </a:bodyPr>
          <a:lstStyle/>
          <a:p>
            <a:r>
              <a:rPr lang="en-MY" sz="2400" dirty="0">
                <a:latin typeface="Sitka Subheading Semibold" pitchFamily="2" charset="0"/>
              </a:rPr>
              <a:t>Bar chart shows success rate against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903263"/>
            <a:ext cx="11353800" cy="4822001"/>
          </a:xfrm>
        </p:spPr>
        <p:txBody>
          <a:bodyPr>
            <a:normAutofit/>
          </a:bodyPr>
          <a:lstStyle/>
          <a:p>
            <a:r>
              <a:rPr lang="en-MY" sz="2400" dirty="0">
                <a:latin typeface="Sitka Subheading Semibold" pitchFamily="2" charset="0"/>
              </a:rPr>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transition spd="slow">
    <p:wheel spokes="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903263"/>
            <a:ext cx="113538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91440" y="1903263"/>
            <a:ext cx="11262360" cy="4822001"/>
          </a:xfrm>
        </p:spPr>
        <p:txBody>
          <a:bodyPr>
            <a:normAutofit/>
          </a:bodyPr>
          <a:lstStyle/>
          <a:p>
            <a:r>
              <a:rPr lang="en-MY" sz="2400" dirty="0">
                <a:latin typeface="Sitka Subheading Semibold" pitchFamily="2" charset="0"/>
              </a:rPr>
              <a:t>The trend of successful launches</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6360" y="1765087"/>
            <a:ext cx="10515600" cy="4822001"/>
          </a:xfrm>
        </p:spPr>
        <p:txBody>
          <a:bodyPr>
            <a:normAutofit/>
          </a:bodyPr>
          <a:lstStyle/>
          <a:p>
            <a:pPr marL="0" indent="0">
              <a:buNone/>
            </a:pPr>
            <a:r>
              <a:rPr lang="en-MY" sz="2400" dirty="0">
                <a:latin typeface="Sitka Subheading Semibold" pitchFamily="2" charset="0"/>
              </a:rPr>
              <a:t>Launch sites locations visuals</a:t>
            </a:r>
            <a:br>
              <a:rPr lang="en-MY" dirty="0">
                <a:latin typeface="Sitka Subheading Semibold" pitchFamily="2" charset="0"/>
              </a:rPr>
            </a:br>
            <a:endParaRPr lang="en-MY" dirty="0">
              <a:latin typeface="Sitka Subheading Semibold" pitchFamily="2" charset="0"/>
            </a:endParaRPr>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947547" y="2220474"/>
            <a:ext cx="7654413" cy="3911225"/>
          </a:xfrm>
          <a:prstGeom prst="rect">
            <a:avLst/>
          </a:prstGeom>
        </p:spPr>
      </p:pic>
    </p:spTree>
    <p:extLst>
      <p:ext uri="{BB962C8B-B14F-4D97-AF65-F5344CB8AC3E}">
        <p14:creationId xmlns:p14="http://schemas.microsoft.com/office/powerpoint/2010/main" val="1873477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25128" y="1903263"/>
            <a:ext cx="11228672" cy="4822001"/>
          </a:xfrm>
        </p:spPr>
        <p:txBody>
          <a:bodyPr>
            <a:normAutofit/>
          </a:bodyPr>
          <a:lstStyle/>
          <a:p>
            <a:r>
              <a:rPr lang="en-US" sz="2400" dirty="0">
                <a:latin typeface="Sitka Subheading Semibold" pitchFamily="2" charset="0"/>
              </a:rPr>
              <a:t>The successful launches and failed launches for each site on map</a:t>
            </a:r>
          </a:p>
          <a:p>
            <a:pPr lvl="1"/>
            <a:r>
              <a:rPr lang="en-US" sz="2000" dirty="0">
                <a:latin typeface="Sitka Subheading Semibold" pitchFamily="2" charset="0"/>
              </a:rPr>
              <a:t>Use the zoom feature to expand on see green and red tags.</a:t>
            </a:r>
          </a:p>
          <a:p>
            <a:pPr lvl="1"/>
            <a:r>
              <a:rPr lang="en-US" sz="2000" dirty="0">
                <a:latin typeface="Sitka Subheading Semibold" pitchFamily="2" charset="0"/>
              </a:rPr>
              <a:t> Each green tag represents a successful launch while each red tag represents a failed launch</a:t>
            </a:r>
            <a:br>
              <a:rPr lang="en-MY" dirty="0">
                <a:latin typeface="Sitka Subheading Semibold" pitchFamily="2" charset="0"/>
              </a:rPr>
            </a:br>
            <a:endParaRPr lang="en-MY" dirty="0">
              <a:latin typeface="Sitka Subheading Semibold" pitchFamily="2" charset="0"/>
            </a:endParaRPr>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7377" y="1903263"/>
            <a:ext cx="11286423" cy="4822001"/>
          </a:xfrm>
        </p:spPr>
        <p:txBody>
          <a:bodyPr>
            <a:normAutofit/>
          </a:bodyPr>
          <a:lstStyle/>
          <a:p>
            <a:r>
              <a:rPr lang="en-US" sz="2400" dirty="0"/>
              <a:t>We can see a launch site to its proximities to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131961" y="3096472"/>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transition spd="slow">
    <p:comb/>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499617"/>
            <a:ext cx="11353800" cy="5225648"/>
          </a:xfrm>
        </p:spPr>
        <p:txBody>
          <a:bodyPr>
            <a:normAutofit/>
          </a:bodyPr>
          <a:lstStyle/>
          <a:p>
            <a:r>
              <a:rPr lang="en-US" sz="2400" dirty="0">
                <a:latin typeface="Sitka Subheading Semibold" pitchFamily="2" charset="0"/>
              </a:rPr>
              <a:t>The picture below shows a pie chart when launch site CCAFS LC-40 is chosen.</a:t>
            </a:r>
          </a:p>
          <a:p>
            <a:r>
              <a:rPr lang="en-US" sz="2400" dirty="0">
                <a:latin typeface="Sitka Subheading Semibold" pitchFamily="2" charset="0"/>
              </a:rPr>
              <a:t>0 represents failed launches while 1 represents successful launches. We can see that 73.1% of launches done at CCAFS LC-40 are failed launches</a:t>
            </a:r>
            <a:r>
              <a:rPr lang="en-US" sz="2400" dirty="0"/>
              <a:t>.</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54004" y="1903263"/>
            <a:ext cx="11199796" cy="4822001"/>
          </a:xfrm>
        </p:spPr>
        <p:txBody>
          <a:bodyPr>
            <a:normAutofit/>
          </a:bodyPr>
          <a:lstStyle/>
          <a:p>
            <a:r>
              <a:rPr lang="en-US" sz="2400" dirty="0">
                <a:latin typeface="Sitka Subheading Semibold" pitchFamily="2" charset="0"/>
              </a:rPr>
              <a:t>a scatterplot when the payload mass range is set to be from 2000kg to 8000kg.</a:t>
            </a:r>
          </a:p>
          <a:p>
            <a:r>
              <a:rPr lang="en-US" sz="2400" dirty="0">
                <a:latin typeface="Sitka Subheading Semibold" pitchFamily="2" charset="0"/>
              </a:rPr>
              <a:t>Class 0- failed launches while </a:t>
            </a:r>
          </a:p>
          <a:p>
            <a:r>
              <a:rPr lang="en-US" sz="2400" dirty="0">
                <a:latin typeface="Sitka Subheading Semibold" pitchFamily="2" charset="0"/>
              </a:rPr>
              <a:t>class 1- successful launches. </a:t>
            </a:r>
            <a:endParaRPr lang="en-MY" sz="2400" dirty="0">
              <a:latin typeface="Sitka Subheading Semibold"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724977"/>
            <a:ext cx="9483213" cy="3000287"/>
          </a:xfrm>
          <a:prstGeom prst="rect">
            <a:avLst/>
          </a:prstGeom>
        </p:spPr>
      </p:pic>
    </p:spTree>
    <p:extLst>
      <p:ext uri="{BB962C8B-B14F-4D97-AF65-F5344CB8AC3E}">
        <p14:creationId xmlns:p14="http://schemas.microsoft.com/office/powerpoint/2010/main" val="2581907653"/>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lnSpcReduction="10000"/>
          </a:bodyPr>
          <a:lstStyle/>
          <a:p>
            <a:pPr>
              <a:buFont typeface="Courier New" panose="02070309020205020404" pitchFamily="49" charset="0"/>
              <a:buChar char="o"/>
            </a:pPr>
            <a:r>
              <a:rPr lang="en-US" dirty="0"/>
              <a:t>The project aims to predict the success of SpaceX Falcon 9 first stage landings using classification algorithms.</a:t>
            </a:r>
          </a:p>
          <a:p>
            <a:pPr>
              <a:buFont typeface="Courier New" panose="02070309020205020404" pitchFamily="49" charset="0"/>
              <a:buChar char="o"/>
            </a:pPr>
            <a:r>
              <a:rPr lang="en-US" dirty="0"/>
              <a:t>Key steps include:</a:t>
            </a:r>
          </a:p>
          <a:p>
            <a:pPr lvl="1">
              <a:buFont typeface="Wingdings" panose="05000000000000000000" pitchFamily="2" charset="2"/>
              <a:buChar char="v"/>
            </a:pPr>
            <a:r>
              <a:rPr lang="en-US" dirty="0"/>
              <a:t>Collecting, cleaning, and formatting data</a:t>
            </a:r>
          </a:p>
          <a:p>
            <a:pPr lvl="1">
              <a:buFont typeface="Wingdings" panose="05000000000000000000" pitchFamily="2" charset="2"/>
              <a:buChar char="v"/>
            </a:pPr>
            <a:r>
              <a:rPr lang="en-US" dirty="0"/>
              <a:t>Performing exploratory data analysis</a:t>
            </a:r>
          </a:p>
          <a:p>
            <a:pPr lvl="1">
              <a:buFont typeface="Wingdings" panose="05000000000000000000" pitchFamily="2" charset="2"/>
              <a:buChar char="v"/>
            </a:pPr>
            <a:r>
              <a:rPr lang="en-US" dirty="0"/>
              <a:t>Creating interactive visualizations</a:t>
            </a:r>
          </a:p>
          <a:p>
            <a:pPr lvl="1">
              <a:buFont typeface="Wingdings" panose="05000000000000000000" pitchFamily="2" charset="2"/>
              <a:buChar char="v"/>
            </a:pPr>
            <a:r>
              <a:rPr lang="en-US" dirty="0"/>
              <a:t>Applying machine learning models</a:t>
            </a:r>
          </a:p>
          <a:p>
            <a:pPr>
              <a:buFont typeface="Courier New" panose="02070309020205020404" pitchFamily="49" charset="0"/>
              <a:buChar char="o"/>
            </a:pPr>
            <a:r>
              <a:rPr lang="en-US" dirty="0"/>
              <a:t>Analysis shows some launch features are linked to landing success or failure.</a:t>
            </a:r>
          </a:p>
          <a:p>
            <a:pPr>
              <a:buFont typeface="Courier New" panose="02070309020205020404" pitchFamily="49" charset="0"/>
              <a:buChar char="o"/>
            </a:pPr>
            <a:r>
              <a:rPr lang="en-US" dirty="0"/>
              <a:t>The decision tree algorithm appears to be the most effective for making these predictions.</a:t>
            </a:r>
          </a:p>
          <a:p>
            <a:pPr marL="457200" lvl="1" indent="0">
              <a:buNone/>
            </a:pPr>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265229" y="1903263"/>
            <a:ext cx="11088571" cy="4822001"/>
          </a:xfrm>
        </p:spPr>
        <p:txBody>
          <a:bodyPr>
            <a:normAutofit/>
          </a:bodyPr>
          <a:lstStyle/>
          <a:p>
            <a:r>
              <a:rPr lang="en-US" sz="2400" dirty="0">
                <a:latin typeface="Sitka Subheading Semibold" pitchFamily="2" charset="0"/>
              </a:rPr>
              <a:t>Logistic regression Analysis</a:t>
            </a:r>
          </a:p>
          <a:p>
            <a:pPr lvl="1"/>
            <a:r>
              <a:rPr lang="en-US" sz="2000" dirty="0" err="1">
                <a:latin typeface="Sitka Subheading Semibold" pitchFamily="2" charset="0"/>
              </a:rPr>
              <a:t>GridSearchCV</a:t>
            </a:r>
            <a:r>
              <a:rPr lang="en-US" sz="2000" dirty="0">
                <a:latin typeface="Sitka Subheading Semibold" pitchFamily="2" charset="0"/>
              </a:rPr>
              <a:t> best score: </a:t>
            </a:r>
            <a:r>
              <a:rPr lang="en-MY" sz="2000" dirty="0">
                <a:latin typeface="Sitka Subheading Semibold" pitchFamily="2" charset="0"/>
              </a:rPr>
              <a:t>0.8464285714285713</a:t>
            </a:r>
          </a:p>
          <a:p>
            <a:pPr lvl="1"/>
            <a:r>
              <a:rPr lang="en-MY" sz="2000" dirty="0">
                <a:latin typeface="Sitka Subheading Semibold" pitchFamily="2" charset="0"/>
              </a:rPr>
              <a:t>Accuracy score on test set: 0.8333333333333334</a:t>
            </a:r>
          </a:p>
          <a:p>
            <a:pPr lvl="1"/>
            <a:r>
              <a:rPr lang="en-MY" sz="2000" dirty="0">
                <a:latin typeface="Sitka Subheading Semibold" pitchFamily="2" charset="0"/>
              </a:rPr>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612556" y="2902961"/>
            <a:ext cx="4576144" cy="3519154"/>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903263"/>
            <a:ext cx="11353800" cy="4822001"/>
          </a:xfrm>
        </p:spPr>
        <p:txBody>
          <a:bodyPr>
            <a:normAutofit/>
          </a:bodyPr>
          <a:lstStyle/>
          <a:p>
            <a:r>
              <a:rPr lang="en-US" sz="2400" dirty="0">
                <a:latin typeface="Sitka Subheading Semibold" pitchFamily="2" charset="0"/>
              </a:rPr>
              <a:t>Support vector machine (SVM)</a:t>
            </a:r>
          </a:p>
          <a:p>
            <a:pPr lvl="1"/>
            <a:r>
              <a:rPr lang="en-US" sz="2000" dirty="0" err="1">
                <a:latin typeface="Sitka Subheading Semibold" pitchFamily="2" charset="0"/>
              </a:rPr>
              <a:t>GridSearchCV</a:t>
            </a:r>
            <a:r>
              <a:rPr lang="en-US" sz="2000" dirty="0">
                <a:latin typeface="Sitka Subheading Semibold" pitchFamily="2" charset="0"/>
              </a:rPr>
              <a:t> best score: </a:t>
            </a:r>
            <a:r>
              <a:rPr lang="en-MY" sz="2000" dirty="0">
                <a:latin typeface="Sitka Subheading Semibold" pitchFamily="2" charset="0"/>
              </a:rPr>
              <a:t>0.8482142857142856</a:t>
            </a:r>
          </a:p>
          <a:p>
            <a:pPr lvl="1"/>
            <a:r>
              <a:rPr lang="en-MY" sz="2000" dirty="0">
                <a:latin typeface="Sitka Subheading Semibold" pitchFamily="2" charset="0"/>
              </a:rPr>
              <a:t>Accuracy score on test set: 0.8333333333333334</a:t>
            </a:r>
          </a:p>
          <a:p>
            <a:pPr lvl="1"/>
            <a:r>
              <a:rPr lang="en-MY" sz="2000" dirty="0">
                <a:latin typeface="Sitka Subheading Semibold" pitchFamily="2" charset="0"/>
              </a:rPr>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377272"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903263"/>
            <a:ext cx="11353800" cy="4822001"/>
          </a:xfrm>
        </p:spPr>
        <p:txBody>
          <a:bodyPr>
            <a:normAutofit/>
          </a:bodyPr>
          <a:lstStyle/>
          <a:p>
            <a:r>
              <a:rPr lang="en-US" sz="2400" dirty="0">
                <a:latin typeface="Sitka Subheading Semibold" pitchFamily="2" charset="0"/>
              </a:rPr>
              <a:t>Decision tree</a:t>
            </a:r>
          </a:p>
          <a:p>
            <a:pPr lvl="1"/>
            <a:r>
              <a:rPr lang="en-US" sz="2000" dirty="0" err="1">
                <a:latin typeface="Sitka Subheading Semibold" pitchFamily="2" charset="0"/>
              </a:rPr>
              <a:t>GridSearchCV</a:t>
            </a:r>
            <a:r>
              <a:rPr lang="en-US" sz="2000" dirty="0">
                <a:latin typeface="Sitka Subheading Semibold" pitchFamily="2" charset="0"/>
              </a:rPr>
              <a:t> best score: </a:t>
            </a:r>
            <a:r>
              <a:rPr lang="en-MY" sz="2000" dirty="0">
                <a:latin typeface="Sitka Subheading Semibold" pitchFamily="2" charset="0"/>
              </a:rPr>
              <a:t>0.8892857142857142</a:t>
            </a:r>
          </a:p>
          <a:p>
            <a:pPr lvl="1"/>
            <a:r>
              <a:rPr lang="en-MY" sz="2000" dirty="0">
                <a:latin typeface="Sitka Subheading Semibold" pitchFamily="2" charset="0"/>
              </a:rPr>
              <a:t>Accuracy score on test set: 0.8333333333333334</a:t>
            </a:r>
          </a:p>
          <a:p>
            <a:pPr lvl="1"/>
            <a:r>
              <a:rPr lang="en-MY" sz="2000" dirty="0">
                <a:latin typeface="Sitka Subheading Semibold" pitchFamily="2" charset="0"/>
              </a:rPr>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435024" y="2741388"/>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903263"/>
            <a:ext cx="11353800" cy="4822001"/>
          </a:xfrm>
        </p:spPr>
        <p:txBody>
          <a:bodyPr>
            <a:normAutofit/>
          </a:bodyPr>
          <a:lstStyle/>
          <a:p>
            <a:r>
              <a:rPr lang="en-US" sz="2400" dirty="0">
                <a:latin typeface="Sitka Subheading Semibold" pitchFamily="2" charset="0"/>
              </a:rPr>
              <a:t>K nearest neighbors (KNN)</a:t>
            </a:r>
          </a:p>
          <a:p>
            <a:pPr lvl="1"/>
            <a:r>
              <a:rPr lang="en-US" sz="2000" dirty="0" err="1">
                <a:latin typeface="Sitka Subheading Semibold" pitchFamily="2" charset="0"/>
              </a:rPr>
              <a:t>GridSearchCV</a:t>
            </a:r>
            <a:r>
              <a:rPr lang="en-US" sz="2000" dirty="0">
                <a:latin typeface="Sitka Subheading Semibold" pitchFamily="2" charset="0"/>
              </a:rPr>
              <a:t> best score: </a:t>
            </a:r>
            <a:r>
              <a:rPr lang="en-MY" sz="2000" dirty="0">
                <a:latin typeface="Sitka Subheading Semibold" pitchFamily="2" charset="0"/>
              </a:rPr>
              <a:t>0.8482142857142858</a:t>
            </a:r>
          </a:p>
          <a:p>
            <a:pPr lvl="1"/>
            <a:r>
              <a:rPr lang="en-MY" sz="2000" dirty="0">
                <a:latin typeface="Sitka Subheading Semibold" pitchFamily="2" charset="0"/>
              </a:rPr>
              <a:t>Accuracy score on test set: 0.8333333333333334</a:t>
            </a:r>
          </a:p>
          <a:p>
            <a:pPr lvl="1"/>
            <a:r>
              <a:rPr lang="en-MY" sz="2000" dirty="0">
                <a:latin typeface="Sitka Subheading Semibold" pitchFamily="2" charset="0"/>
              </a:rPr>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515100" y="279913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269506" y="1765087"/>
            <a:ext cx="10246895" cy="3977463"/>
          </a:xfrm>
        </p:spPr>
        <p:txBody>
          <a:bodyPr>
            <a:normAutofit fontScale="92500" lnSpcReduction="20000"/>
          </a:bodyPr>
          <a:lstStyle/>
          <a:p>
            <a:r>
              <a:rPr lang="en-US" b="1" dirty="0">
                <a:latin typeface="Sitka Subheading Semibold" pitchFamily="2" charset="0"/>
              </a:rPr>
              <a:t>Model Comparison Results:</a:t>
            </a:r>
            <a:endParaRPr lang="en-US" dirty="0">
              <a:latin typeface="Sitka Subheading Semibold" pitchFamily="2" charset="0"/>
            </a:endParaRPr>
          </a:p>
          <a:p>
            <a:r>
              <a:rPr lang="en-US" dirty="0">
                <a:latin typeface="Sitka Subheading Semibold" pitchFamily="2" charset="0"/>
              </a:rPr>
              <a:t>All four models produced the same </a:t>
            </a:r>
            <a:r>
              <a:rPr lang="en-US" b="1" dirty="0">
                <a:latin typeface="Sitka Subheading Semibold" pitchFamily="2" charset="0"/>
              </a:rPr>
              <a:t>accuracy score</a:t>
            </a:r>
            <a:r>
              <a:rPr lang="en-US" dirty="0">
                <a:latin typeface="Sitka Subheading Semibold" pitchFamily="2" charset="0"/>
              </a:rPr>
              <a:t> and </a:t>
            </a:r>
            <a:r>
              <a:rPr lang="en-US" b="1" dirty="0">
                <a:latin typeface="Sitka Subheading Semibold" pitchFamily="2" charset="0"/>
              </a:rPr>
              <a:t>confusion matrix</a:t>
            </a:r>
            <a:r>
              <a:rPr lang="en-US" dirty="0">
                <a:latin typeface="Sitka Subheading Semibold" pitchFamily="2" charset="0"/>
              </a:rPr>
              <a:t> on the test set.</a:t>
            </a:r>
          </a:p>
          <a:p>
            <a:r>
              <a:rPr lang="en-US" dirty="0">
                <a:latin typeface="Sitka Subheading Semibold" pitchFamily="2" charset="0"/>
              </a:rPr>
              <a:t>Therefore, </a:t>
            </a:r>
            <a:r>
              <a:rPr lang="en-US" b="1" dirty="0" err="1">
                <a:latin typeface="Sitka Subheading Semibold" pitchFamily="2" charset="0"/>
              </a:rPr>
              <a:t>GridSearchCV</a:t>
            </a:r>
            <a:r>
              <a:rPr lang="en-US" b="1" dirty="0">
                <a:latin typeface="Sitka Subheading Semibold" pitchFamily="2" charset="0"/>
              </a:rPr>
              <a:t> best scores</a:t>
            </a:r>
            <a:r>
              <a:rPr lang="en-US" dirty="0">
                <a:latin typeface="Sitka Subheading Semibold" pitchFamily="2" charset="0"/>
              </a:rPr>
              <a:t> were used to rank the models.</a:t>
            </a:r>
          </a:p>
          <a:p>
            <a:r>
              <a:rPr lang="en-US" b="1" dirty="0">
                <a:latin typeface="Sitka Subheading Semibold" pitchFamily="2" charset="0"/>
              </a:rPr>
              <a:t>Model Rankings (based on </a:t>
            </a:r>
            <a:r>
              <a:rPr lang="en-US" b="1" dirty="0" err="1">
                <a:latin typeface="Sitka Subheading Semibold" pitchFamily="2" charset="0"/>
              </a:rPr>
              <a:t>GridSearchCV</a:t>
            </a:r>
            <a:r>
              <a:rPr lang="en-US" b="1" dirty="0">
                <a:latin typeface="Sitka Subheading Semibold" pitchFamily="2" charset="0"/>
              </a:rPr>
              <a:t> best scores):</a:t>
            </a:r>
            <a:endParaRPr lang="en-US" dirty="0">
              <a:latin typeface="Sitka Subheading Semibold" pitchFamily="2" charset="0"/>
            </a:endParaRPr>
          </a:p>
          <a:p>
            <a:pPr lvl="1">
              <a:buFont typeface="Wingdings" panose="05000000000000000000" pitchFamily="2" charset="2"/>
              <a:buChar char="Ø"/>
            </a:pPr>
            <a:r>
              <a:rPr lang="en-US" dirty="0">
                <a:latin typeface="Sitka Subheading Semibold" pitchFamily="2" charset="0"/>
              </a:rPr>
              <a:t>Decision tree (</a:t>
            </a:r>
            <a:r>
              <a:rPr lang="en-US" dirty="0" err="1">
                <a:latin typeface="Sitka Subheading Semibold" pitchFamily="2" charset="0"/>
              </a:rPr>
              <a:t>GridSearchCV</a:t>
            </a:r>
            <a:r>
              <a:rPr lang="en-US" dirty="0">
                <a:latin typeface="Sitka Subheading Semibold" pitchFamily="2" charset="0"/>
              </a:rPr>
              <a:t> best score: 0.8892857142857142) </a:t>
            </a:r>
          </a:p>
          <a:p>
            <a:pPr lvl="1">
              <a:buFont typeface="Wingdings" panose="05000000000000000000" pitchFamily="2" charset="2"/>
              <a:buChar char="Ø"/>
            </a:pPr>
            <a:r>
              <a:rPr lang="en-US" dirty="0">
                <a:latin typeface="Sitka Subheading Semibold" pitchFamily="2" charset="0"/>
              </a:rPr>
              <a:t>K nearest neighbors, KNN (</a:t>
            </a:r>
            <a:r>
              <a:rPr lang="en-US" dirty="0" err="1">
                <a:latin typeface="Sitka Subheading Semibold" pitchFamily="2" charset="0"/>
              </a:rPr>
              <a:t>GridSearchCV</a:t>
            </a:r>
            <a:r>
              <a:rPr lang="en-US" dirty="0">
                <a:latin typeface="Sitka Subheading Semibold" pitchFamily="2" charset="0"/>
              </a:rPr>
              <a:t> best score: 0.8482142857142858) </a:t>
            </a:r>
          </a:p>
          <a:p>
            <a:pPr lvl="1">
              <a:buFont typeface="Wingdings" panose="05000000000000000000" pitchFamily="2" charset="2"/>
              <a:buChar char="Ø"/>
            </a:pPr>
            <a:r>
              <a:rPr lang="en-US" dirty="0">
                <a:latin typeface="Sitka Subheading Semibold" pitchFamily="2" charset="0"/>
              </a:rPr>
              <a:t>Support vector machine, SVM (</a:t>
            </a:r>
            <a:r>
              <a:rPr lang="en-US" dirty="0" err="1">
                <a:latin typeface="Sitka Subheading Semibold" pitchFamily="2" charset="0"/>
              </a:rPr>
              <a:t>GridSearchCV</a:t>
            </a:r>
            <a:r>
              <a:rPr lang="en-US" dirty="0">
                <a:latin typeface="Sitka Subheading Semibold" pitchFamily="2" charset="0"/>
              </a:rPr>
              <a:t> best score: 0.8482142857142856) </a:t>
            </a:r>
          </a:p>
          <a:p>
            <a:pPr lvl="1">
              <a:buFont typeface="Wingdings" panose="05000000000000000000" pitchFamily="2" charset="2"/>
              <a:buChar char="Ø"/>
            </a:pPr>
            <a:r>
              <a:rPr lang="en-US" dirty="0">
                <a:latin typeface="Sitka Subheading Semibold" pitchFamily="2" charset="0"/>
              </a:rPr>
              <a:t>Logistic regression (</a:t>
            </a:r>
            <a:r>
              <a:rPr lang="en-US" dirty="0" err="1">
                <a:latin typeface="Sitka Subheading Semibold" pitchFamily="2" charset="0"/>
              </a:rPr>
              <a:t>GridSearchCV</a:t>
            </a:r>
            <a:r>
              <a:rPr lang="en-US" dirty="0">
                <a:latin typeface="Sitka Subheading Semibold" pitchFamily="2" charset="0"/>
              </a:rPr>
              <a:t> best score: 0.8464285714285713)</a:t>
            </a:r>
            <a:endParaRPr lang="en-MY" sz="1400" dirty="0">
              <a:latin typeface="Sitka Subheading Semibold"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 DISCUSSION</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
        <p:nvSpPr>
          <p:cNvPr id="5" name="Rectangle 1">
            <a:extLst>
              <a:ext uri="{FF2B5EF4-FFF2-40B4-BE49-F238E27FC236}">
                <a16:creationId xmlns:a16="http://schemas.microsoft.com/office/drawing/2014/main" id="{1A549284-1DA2-33B6-EACB-317529CB4D7D}"/>
              </a:ext>
            </a:extLst>
          </p:cNvPr>
          <p:cNvSpPr>
            <a:spLocks noGrp="1" noChangeArrowheads="1"/>
          </p:cNvSpPr>
          <p:nvPr>
            <p:ph idx="1"/>
          </p:nvPr>
        </p:nvSpPr>
        <p:spPr bwMode="auto">
          <a:xfrm>
            <a:off x="111280" y="2369481"/>
            <a:ext cx="1141055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Sitka Subheading Semibold" pitchFamily="2" charset="0"/>
              </a:rPr>
              <a:t>Some features appear to correlate with mission outcomes.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Sitka Subheading Semibold" pitchFamily="2" charset="0"/>
              </a:rPr>
              <a:t>Heavier payloads show higher success rates for orbit types like </a:t>
            </a:r>
            <a:r>
              <a:rPr kumimoji="0" lang="en-US" altLang="en-US" sz="2400" b="1" i="0" u="none" strike="noStrike" cap="none" normalizeH="0" baseline="0" dirty="0">
                <a:ln>
                  <a:noFill/>
                </a:ln>
                <a:solidFill>
                  <a:schemeClr val="tx1"/>
                </a:solidFill>
                <a:effectLst/>
                <a:latin typeface="Sitka Subheading Semibold" pitchFamily="2" charset="0"/>
              </a:rPr>
              <a:t>Polar</a:t>
            </a:r>
            <a:r>
              <a:rPr kumimoji="0" lang="en-US" altLang="en-US" sz="2400" b="0" i="0" u="none" strike="noStrike" cap="none" normalizeH="0" baseline="0" dirty="0">
                <a:ln>
                  <a:noFill/>
                </a:ln>
                <a:solidFill>
                  <a:schemeClr val="tx1"/>
                </a:solidFill>
                <a:effectLst/>
                <a:latin typeface="Sitka Subheading Semibold" pitchFamily="2" charset="0"/>
              </a:rPr>
              <a:t>, </a:t>
            </a:r>
            <a:r>
              <a:rPr kumimoji="0" lang="en-US" altLang="en-US" sz="2400" b="1" i="0" u="none" strike="noStrike" cap="none" normalizeH="0" baseline="0" dirty="0">
                <a:ln>
                  <a:noFill/>
                </a:ln>
                <a:solidFill>
                  <a:schemeClr val="tx1"/>
                </a:solidFill>
                <a:effectLst/>
                <a:latin typeface="Sitka Subheading Semibold" pitchFamily="2" charset="0"/>
              </a:rPr>
              <a:t>LEO</a:t>
            </a:r>
            <a:r>
              <a:rPr kumimoji="0" lang="en-US" altLang="en-US" sz="2400" b="0" i="0" u="none" strike="noStrike" cap="none" normalizeH="0" baseline="0" dirty="0">
                <a:ln>
                  <a:noFill/>
                </a:ln>
                <a:solidFill>
                  <a:schemeClr val="tx1"/>
                </a:solidFill>
                <a:effectLst/>
                <a:latin typeface="Sitka Subheading Semibold" pitchFamily="2" charset="0"/>
              </a:rPr>
              <a:t>, and </a:t>
            </a:r>
            <a:r>
              <a:rPr kumimoji="0" lang="en-US" altLang="en-US" sz="2400" b="1" i="0" u="none" strike="noStrike" cap="none" normalizeH="0" baseline="0" dirty="0">
                <a:ln>
                  <a:noFill/>
                </a:ln>
                <a:solidFill>
                  <a:schemeClr val="tx1"/>
                </a:solidFill>
                <a:effectLst/>
                <a:latin typeface="Sitka Subheading Semibold" pitchFamily="2" charset="0"/>
              </a:rPr>
              <a:t>ISS</a:t>
            </a:r>
            <a:r>
              <a:rPr kumimoji="0" lang="en-US" altLang="en-US" sz="2400" b="0" i="0" u="none" strike="noStrike" cap="none" normalizeH="0" baseline="0" dirty="0">
                <a:ln>
                  <a:noFill/>
                </a:ln>
                <a:solidFill>
                  <a:schemeClr val="tx1"/>
                </a:solidFill>
                <a:effectLst/>
                <a:latin typeface="Sitka Subheading Semibold"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Sitka Subheading Semibold" pitchFamily="2" charset="0"/>
              </a:rPr>
              <a:t>For </a:t>
            </a:r>
            <a:r>
              <a:rPr kumimoji="0" lang="en-US" altLang="en-US" sz="2400" b="1" i="0" u="none" strike="noStrike" cap="none" normalizeH="0" baseline="0" dirty="0">
                <a:ln>
                  <a:noFill/>
                </a:ln>
                <a:solidFill>
                  <a:schemeClr val="tx1"/>
                </a:solidFill>
                <a:effectLst/>
                <a:latin typeface="Sitka Subheading Semibold" pitchFamily="2" charset="0"/>
              </a:rPr>
              <a:t>GTO</a:t>
            </a:r>
            <a:r>
              <a:rPr kumimoji="0" lang="en-US" altLang="en-US" sz="2400" b="0" i="0" u="none" strike="noStrike" cap="none" normalizeH="0" baseline="0" dirty="0">
                <a:ln>
                  <a:noFill/>
                </a:ln>
                <a:solidFill>
                  <a:schemeClr val="tx1"/>
                </a:solidFill>
                <a:effectLst/>
                <a:latin typeface="Sitka Subheading Semibold" pitchFamily="2" charset="0"/>
              </a:rPr>
              <a:t> orbits, success and failure rates are mixed, making it harder to draw conclusions.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Sitka Subheading Semibold" pitchFamily="2" charset="0"/>
              </a:rPr>
              <a:t>Each feature may influence mission outcomes differently.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Sitka Subheading Semibold" pitchFamily="2" charset="0"/>
              </a:rPr>
              <a:t>The exact impact of each feature is complex and not easily understood.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Sitka Subheading Semibold" pitchFamily="2" charset="0"/>
              </a:rPr>
              <a:t>Machine learning algorithms</a:t>
            </a:r>
            <a:r>
              <a:rPr kumimoji="0" lang="en-US" altLang="en-US" sz="2400" b="0" i="0" u="none" strike="noStrike" cap="none" normalizeH="0" baseline="0" dirty="0">
                <a:ln>
                  <a:noFill/>
                </a:ln>
                <a:solidFill>
                  <a:schemeClr val="tx1"/>
                </a:solidFill>
                <a:effectLst/>
                <a:latin typeface="Sitka Subheading Semibold" pitchFamily="2" charset="0"/>
              </a:rPr>
              <a:t> can be used to identify patterns in historical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Sitka Subheading Semibold" pitchFamily="2" charset="0"/>
              </a:rPr>
              <a:t>These models can help </a:t>
            </a:r>
            <a:r>
              <a:rPr kumimoji="0" lang="en-US" altLang="en-US" sz="2400" b="1" i="0" u="none" strike="noStrike" cap="none" normalizeH="0" baseline="0" dirty="0">
                <a:ln>
                  <a:noFill/>
                </a:ln>
                <a:solidFill>
                  <a:schemeClr val="tx1"/>
                </a:solidFill>
                <a:effectLst/>
                <a:latin typeface="Sitka Subheading Semibold" pitchFamily="2" charset="0"/>
              </a:rPr>
              <a:t>predict mission success</a:t>
            </a:r>
            <a:r>
              <a:rPr kumimoji="0" lang="en-US" altLang="en-US" sz="2400" b="0" i="0" u="none" strike="noStrike" cap="none" normalizeH="0" baseline="0" dirty="0">
                <a:ln>
                  <a:noFill/>
                </a:ln>
                <a:solidFill>
                  <a:schemeClr val="tx1"/>
                </a:solidFill>
                <a:effectLst/>
                <a:latin typeface="Sitka Subheading Semibold" pitchFamily="2" charset="0"/>
              </a:rPr>
              <a:t> based on the input features.</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latin typeface="Sitka Subheading Semibold" pitchFamily="2" charset="0"/>
              </a:rPr>
              <a:t>In this project, we predicted if the first stage of a given Falcon 9 launch will land in order to determine the cost of a launch.</a:t>
            </a:r>
          </a:p>
          <a:p>
            <a:r>
              <a:rPr lang="en-MY" sz="2400" dirty="0">
                <a:latin typeface="Sitka Subheading Semibold" pitchFamily="2" charset="0"/>
              </a:rPr>
              <a:t>Each feature of a Falcon 9 launch, such as its payload mass or orbit type, may affect the mission outcome in a certain way. </a:t>
            </a:r>
          </a:p>
          <a:p>
            <a:r>
              <a:rPr lang="en-MY" sz="2400" dirty="0">
                <a:latin typeface="Sitka Subheading Semibold" pitchFamily="2" charset="0"/>
              </a:rPr>
              <a:t>Several machine learning algorithms were employed to learn the patterns of past Falcon 9 launch data to produce predictive models that can be used to predict the outcome of a Falcon 9 launch.</a:t>
            </a:r>
          </a:p>
          <a:p>
            <a:r>
              <a:rPr lang="en-MY" sz="2400" dirty="0">
                <a:latin typeface="Sitka Subheading Semibold" pitchFamily="2" charset="0"/>
              </a:rPr>
              <a:t>The predictive model produced by decision tree algorithm performed the best among the 4 machine learning algorithms employed. </a:t>
            </a:r>
            <a:endParaRPr lang="en-US" dirty="0">
              <a:latin typeface="Sitka Subheading Semibold" pitchFamily="2" charset="0"/>
            </a:endParaRPr>
          </a:p>
          <a:p>
            <a:pPr lvl="1"/>
            <a:endParaRPr lang="en-US" dirty="0">
              <a:latin typeface="Sitka Subheading Semibold" pitchFamily="2" charset="0"/>
            </a:endParaRPr>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925C-59D0-1B37-BDB2-93B140278606}"/>
              </a:ext>
            </a:extLst>
          </p:cNvPr>
          <p:cNvSpPr>
            <a:spLocks noGrp="1"/>
          </p:cNvSpPr>
          <p:nvPr>
            <p:ph type="title"/>
          </p:nvPr>
        </p:nvSpPr>
        <p:spPr>
          <a:solidFill>
            <a:schemeClr val="tx2">
              <a:lumMod val="60000"/>
              <a:lumOff val="40000"/>
            </a:schemeClr>
          </a:solidFill>
        </p:spPr>
        <p:txBody>
          <a:bodyPr/>
          <a:lstStyle/>
          <a:p>
            <a:r>
              <a:rPr lang="en-US" dirty="0"/>
              <a:t>RECOMMENDATIONS</a:t>
            </a:r>
          </a:p>
        </p:txBody>
      </p:sp>
      <p:sp>
        <p:nvSpPr>
          <p:cNvPr id="3" name="Content Placeholder 2">
            <a:extLst>
              <a:ext uri="{FF2B5EF4-FFF2-40B4-BE49-F238E27FC236}">
                <a16:creationId xmlns:a16="http://schemas.microsoft.com/office/drawing/2014/main" id="{F570C228-46C4-0AD5-FC3F-EE66FE6D4D94}"/>
              </a:ext>
            </a:extLst>
          </p:cNvPr>
          <p:cNvSpPr>
            <a:spLocks noGrp="1"/>
          </p:cNvSpPr>
          <p:nvPr>
            <p:ph idx="1"/>
          </p:nvPr>
        </p:nvSpPr>
        <p:spPr>
          <a:xfrm>
            <a:off x="838200" y="1825625"/>
            <a:ext cx="10515600" cy="3862906"/>
          </a:xfrm>
        </p:spPr>
        <p:txBody>
          <a:bodyPr/>
          <a:lstStyle/>
          <a:p>
            <a:r>
              <a:rPr lang="en-US" dirty="0"/>
              <a:t> By analyzing historical Falcon 9 launch data, we built predictive models to estimate landing success—critical for cost assessment. </a:t>
            </a:r>
          </a:p>
          <a:p>
            <a:r>
              <a:rPr lang="en-US" dirty="0"/>
              <a:t>The decision tree algorithm outperformed others, providing the most reliable predictions.</a:t>
            </a:r>
          </a:p>
          <a:p>
            <a:r>
              <a:rPr lang="en-US" dirty="0"/>
              <a:t>This project demonstrates that data science can optimize aerospace operations, offering competitive insights for the space industry especially on operational cost implications.</a:t>
            </a:r>
          </a:p>
          <a:p>
            <a:endParaRPr lang="en-US" dirty="0"/>
          </a:p>
        </p:txBody>
      </p:sp>
    </p:spTree>
    <p:extLst>
      <p:ext uri="{BB962C8B-B14F-4D97-AF65-F5344CB8AC3E}">
        <p14:creationId xmlns:p14="http://schemas.microsoft.com/office/powerpoint/2010/main" val="24202803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
        <p:nvSpPr>
          <p:cNvPr id="9" name="Rectangle 4">
            <a:extLst>
              <a:ext uri="{FF2B5EF4-FFF2-40B4-BE49-F238E27FC236}">
                <a16:creationId xmlns:a16="http://schemas.microsoft.com/office/drawing/2014/main" id="{E518E729-B287-6E30-9CA5-081F51E8DF4C}"/>
              </a:ext>
            </a:extLst>
          </p:cNvPr>
          <p:cNvSpPr>
            <a:spLocks noGrp="1" noChangeArrowheads="1"/>
          </p:cNvSpPr>
          <p:nvPr>
            <p:ph idx="1"/>
          </p:nvPr>
        </p:nvSpPr>
        <p:spPr bwMode="auto">
          <a:xfrm>
            <a:off x="279400" y="2033526"/>
            <a:ext cx="117094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Sitka Subheading Semibold" pitchFamily="2" charset="0"/>
              </a:rPr>
              <a:t>The goal is to predict whether the Falcon 9 first stage will successfully land.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Sitka Subheading Semibold" pitchFamily="2" charset="0"/>
              </a:rPr>
              <a:t>SpaceX offers launches at $62 million—much cheaper than competitors—largely due to reusing the first stage.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Sitka Subheading Semibold" pitchFamily="2" charset="0"/>
              </a:rPr>
              <a:t>Predicting landing success helps estimate launch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Sitka Subheading Semibold" pitchFamily="2" charset="0"/>
              </a:rPr>
              <a:t>This information can assist other companies in competing with SpaceX.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Sitka Subheading Semibold" pitchFamily="2" charset="0"/>
              </a:rPr>
              <a:t>Many failed landings are intentional, including controlled ocean landings.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Sitka Subheading Semibold" pitchFamily="2" charset="0"/>
              </a:rPr>
              <a:t>The key question is: Based on launch features (like payload mass, orbit, and site), can we predict a successful first-stage landing?</a:t>
            </a:r>
          </a:p>
        </p:txBody>
      </p:sp>
    </p:spTree>
    <p:extLst>
      <p:ext uri="{BB962C8B-B14F-4D97-AF65-F5344CB8AC3E}">
        <p14:creationId xmlns:p14="http://schemas.microsoft.com/office/powerpoint/2010/main" val="389903479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499616"/>
            <a:ext cx="12192000" cy="5432303"/>
          </a:xfrm>
        </p:spPr>
        <p:txBody>
          <a:bodyPr>
            <a:normAutofit/>
          </a:bodyPr>
          <a:lstStyle/>
          <a:p>
            <a:pPr>
              <a:buFont typeface="Wingdings" panose="05000000000000000000" pitchFamily="2" charset="2"/>
              <a:buChar char="Ø"/>
            </a:pPr>
            <a:r>
              <a:rPr lang="en-US" sz="2000" dirty="0">
                <a:latin typeface="Sitka Subheading Semibold" pitchFamily="2" charset="0"/>
              </a:rPr>
              <a:t>The methodology  requires a few steps essential in data science which includes:</a:t>
            </a:r>
          </a:p>
          <a:p>
            <a:pPr lvl="1">
              <a:buFont typeface="Wingdings" panose="05000000000000000000" pitchFamily="2" charset="2"/>
              <a:buChar char="Ø"/>
            </a:pPr>
            <a:r>
              <a:rPr lang="en-US" sz="2000" dirty="0">
                <a:latin typeface="Sitka Subheading Semibold" pitchFamily="2" charset="0"/>
              </a:rPr>
              <a:t>Data collection, wrangling, and formatting, using:</a:t>
            </a:r>
          </a:p>
          <a:p>
            <a:pPr lvl="2">
              <a:buFont typeface="Wingdings" panose="05000000000000000000" pitchFamily="2" charset="2"/>
              <a:buChar char="Ø"/>
            </a:pPr>
            <a:r>
              <a:rPr lang="en-US" sz="1800" dirty="0">
                <a:latin typeface="Sitka Subheading Semibold" pitchFamily="2" charset="0"/>
              </a:rPr>
              <a:t>SpaceX API</a:t>
            </a:r>
          </a:p>
          <a:p>
            <a:pPr lvl="2">
              <a:buFont typeface="Wingdings" panose="05000000000000000000" pitchFamily="2" charset="2"/>
              <a:buChar char="Ø"/>
            </a:pPr>
            <a:r>
              <a:rPr lang="en-US" sz="1800" dirty="0">
                <a:latin typeface="Sitka Subheading Semibold" pitchFamily="2" charset="0"/>
              </a:rPr>
              <a:t>Web scraping</a:t>
            </a:r>
          </a:p>
          <a:p>
            <a:pPr lvl="1">
              <a:buFont typeface="Wingdings" panose="05000000000000000000" pitchFamily="2" charset="2"/>
              <a:buChar char="Ø"/>
            </a:pPr>
            <a:r>
              <a:rPr lang="en-US" sz="2000" dirty="0">
                <a:latin typeface="Sitka Subheading Semibold" pitchFamily="2" charset="0"/>
              </a:rPr>
              <a:t>Exploratory data analysis (EDA), using:</a:t>
            </a:r>
          </a:p>
          <a:p>
            <a:pPr lvl="2">
              <a:buFont typeface="Wingdings" panose="05000000000000000000" pitchFamily="2" charset="2"/>
              <a:buChar char="Ø"/>
            </a:pPr>
            <a:r>
              <a:rPr lang="en-US" sz="1800" dirty="0">
                <a:latin typeface="Sitka Subheading Semibold" pitchFamily="2" charset="0"/>
              </a:rPr>
              <a:t>Pandas and NumPy </a:t>
            </a:r>
          </a:p>
          <a:p>
            <a:pPr lvl="2">
              <a:buFont typeface="Wingdings" panose="05000000000000000000" pitchFamily="2" charset="2"/>
              <a:buChar char="Ø"/>
            </a:pPr>
            <a:r>
              <a:rPr lang="en-US" sz="1800" dirty="0">
                <a:latin typeface="Sitka Subheading Semibold" pitchFamily="2" charset="0"/>
              </a:rPr>
              <a:t>SQL</a:t>
            </a:r>
          </a:p>
          <a:p>
            <a:pPr lvl="1">
              <a:buFont typeface="Wingdings" panose="05000000000000000000" pitchFamily="2" charset="2"/>
              <a:buChar char="Ø"/>
            </a:pPr>
            <a:r>
              <a:rPr lang="en-US" sz="2000" dirty="0">
                <a:latin typeface="Sitka Subheading Semibold" pitchFamily="2" charset="0"/>
              </a:rPr>
              <a:t>Data visualization, using:</a:t>
            </a:r>
          </a:p>
          <a:p>
            <a:pPr lvl="2">
              <a:buFont typeface="Wingdings" panose="05000000000000000000" pitchFamily="2" charset="2"/>
              <a:buChar char="Ø"/>
            </a:pPr>
            <a:r>
              <a:rPr lang="en-US" sz="1800" dirty="0">
                <a:latin typeface="Sitka Subheading Semibold" pitchFamily="2" charset="0"/>
              </a:rPr>
              <a:t>Matplotlib and Seaborn</a:t>
            </a:r>
          </a:p>
          <a:p>
            <a:pPr lvl="2">
              <a:buFont typeface="Wingdings" panose="05000000000000000000" pitchFamily="2" charset="2"/>
              <a:buChar char="Ø"/>
            </a:pPr>
            <a:r>
              <a:rPr lang="en-US" sz="1800" dirty="0">
                <a:latin typeface="Sitka Subheading Semibold" pitchFamily="2" charset="0"/>
              </a:rPr>
              <a:t>Folium</a:t>
            </a:r>
          </a:p>
          <a:p>
            <a:pPr lvl="2">
              <a:buFont typeface="Wingdings" panose="05000000000000000000" pitchFamily="2" charset="2"/>
              <a:buChar char="Ø"/>
            </a:pPr>
            <a:r>
              <a:rPr lang="en-US" sz="1800" dirty="0">
                <a:latin typeface="Sitka Subheading Semibold" pitchFamily="2" charset="0"/>
              </a:rPr>
              <a:t>Dash</a:t>
            </a:r>
          </a:p>
          <a:p>
            <a:pPr lvl="1">
              <a:buFont typeface="Wingdings" panose="05000000000000000000" pitchFamily="2" charset="2"/>
              <a:buChar char="Ø"/>
            </a:pPr>
            <a:r>
              <a:rPr lang="en-US" sz="2000" dirty="0">
                <a:latin typeface="Sitka Subheading Semibold" pitchFamily="2" charset="0"/>
              </a:rPr>
              <a:t>Machine learning prediction, using</a:t>
            </a:r>
          </a:p>
          <a:p>
            <a:pPr lvl="2">
              <a:buFont typeface="Wingdings" panose="05000000000000000000" pitchFamily="2" charset="2"/>
              <a:buChar char="Ø"/>
            </a:pPr>
            <a:r>
              <a:rPr lang="en-US" sz="1800" dirty="0">
                <a:latin typeface="Sitka Subheading Semibold" pitchFamily="2" charset="0"/>
              </a:rPr>
              <a:t>Logistic regression</a:t>
            </a:r>
          </a:p>
          <a:p>
            <a:pPr lvl="2">
              <a:buFont typeface="Wingdings" panose="05000000000000000000" pitchFamily="2" charset="2"/>
              <a:buChar char="Ø"/>
            </a:pPr>
            <a:r>
              <a:rPr lang="en-US" sz="1800" dirty="0">
                <a:latin typeface="Sitka Subheading Semibold" pitchFamily="2" charset="0"/>
              </a:rPr>
              <a:t>Support vector machine (SVM)</a:t>
            </a:r>
          </a:p>
          <a:p>
            <a:pPr lvl="2">
              <a:buFont typeface="Wingdings" panose="05000000000000000000" pitchFamily="2" charset="2"/>
              <a:buChar char="Ø"/>
            </a:pPr>
            <a:r>
              <a:rPr lang="en-US" sz="1800" dirty="0">
                <a:latin typeface="Sitka Subheading Semibold" pitchFamily="2" charset="0"/>
              </a:rPr>
              <a:t>Decision tree</a:t>
            </a:r>
          </a:p>
          <a:p>
            <a:pPr lvl="2">
              <a:buFont typeface="Wingdings" panose="05000000000000000000" pitchFamily="2" charset="2"/>
              <a:buChar char="Ø"/>
            </a:pPr>
            <a:r>
              <a:rPr lang="en-US" sz="1800" dirty="0">
                <a:latin typeface="Sitka Subheading Semibold" pitchFamily="2" charset="0"/>
              </a:rPr>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825625"/>
            <a:ext cx="9829800" cy="4731244"/>
          </a:xfrm>
        </p:spPr>
        <p:txBody>
          <a:bodyPr>
            <a:normAutofit/>
          </a:bodyPr>
          <a:lstStyle/>
          <a:p>
            <a:pPr marL="0" indent="0">
              <a:buNone/>
            </a:pPr>
            <a:r>
              <a:rPr lang="en-US" sz="2400" b="1" dirty="0">
                <a:latin typeface="Sitka Subheading Semibold" pitchFamily="2" charset="0"/>
              </a:rPr>
              <a:t> We will use SpaceX API</a:t>
            </a:r>
          </a:p>
          <a:p>
            <a:pPr>
              <a:buFont typeface="Wingdings" panose="05000000000000000000" pitchFamily="2" charset="2"/>
              <a:buChar char="q"/>
            </a:pPr>
            <a:r>
              <a:rPr lang="en-US" sz="1800" dirty="0">
                <a:latin typeface="Sitka Subheading Semibold" pitchFamily="2" charset="0"/>
              </a:rPr>
              <a:t>Data was collected using the SpaceX API: </a:t>
            </a:r>
            <a:r>
              <a:rPr lang="en-US" sz="1800" dirty="0">
                <a:latin typeface="Sitka Subheading Semibold" pitchFamily="2" charset="0"/>
                <a:hlinkClick r:id="rId2"/>
              </a:rPr>
              <a:t>https://api.spacexdata.com/v4/rockets/</a:t>
            </a:r>
            <a:r>
              <a:rPr lang="en-US" sz="1800" dirty="0">
                <a:latin typeface="Sitka Subheading Semibold" pitchFamily="2" charset="0"/>
              </a:rPr>
              <a:t>.</a:t>
            </a:r>
          </a:p>
          <a:p>
            <a:pPr>
              <a:buFont typeface="Wingdings" panose="05000000000000000000" pitchFamily="2" charset="2"/>
              <a:buChar char="q"/>
            </a:pPr>
            <a:r>
              <a:rPr lang="en-US" sz="1800" dirty="0">
                <a:latin typeface="Sitka Subheading Semibold" pitchFamily="2" charset="0"/>
              </a:rPr>
              <a:t>Since the API includes information on various rocket launches, the data was filtered to include only Falcon 9 missions.</a:t>
            </a:r>
          </a:p>
          <a:p>
            <a:pPr>
              <a:buFont typeface="Wingdings" panose="05000000000000000000" pitchFamily="2" charset="2"/>
              <a:buChar char="q"/>
            </a:pPr>
            <a:r>
              <a:rPr lang="en-US" sz="1800" dirty="0">
                <a:latin typeface="Sitka Subheading Semibold" pitchFamily="2" charset="0"/>
              </a:rPr>
              <a:t>Any missing values were filled in using the mean of their respective columns.</a:t>
            </a:r>
          </a:p>
          <a:p>
            <a:pPr>
              <a:buFont typeface="Wingdings" panose="05000000000000000000" pitchFamily="2" charset="2"/>
              <a:buChar char="q"/>
            </a:pPr>
            <a:r>
              <a:rPr lang="en-US" sz="1800" dirty="0">
                <a:latin typeface="Sitka Subheading Semibold" pitchFamily="2" charset="0"/>
              </a:rPr>
              <a:t>The final dataset consists of 90 records and 17 features. The image below displays a sample of the data.</a:t>
            </a:r>
          </a:p>
          <a:p>
            <a:pPr lvl="1">
              <a:buFont typeface="Wingdings" panose="05000000000000000000" pitchFamily="2" charset="2"/>
              <a:buChar char="q"/>
            </a:pP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825625"/>
            <a:ext cx="11353800" cy="4731244"/>
          </a:xfrm>
        </p:spPr>
        <p:txBody>
          <a:bodyPr>
            <a:normAutofit/>
          </a:bodyPr>
          <a:lstStyle/>
          <a:p>
            <a:r>
              <a:rPr lang="en-US" sz="2400" dirty="0">
                <a:latin typeface="Sitka Subheading Semibold" pitchFamily="2" charset="0"/>
              </a:rPr>
              <a:t>Web scraping</a:t>
            </a:r>
          </a:p>
          <a:p>
            <a:pPr lvl="1"/>
            <a:r>
              <a:rPr lang="en-US" sz="2000" b="1" dirty="0">
                <a:latin typeface="Sitka Subheading Semibold" pitchFamily="2" charset="0"/>
              </a:rPr>
              <a:t>The data is scraped from  </a:t>
            </a:r>
            <a:r>
              <a:rPr lang="en-MY" sz="2000" b="1" dirty="0">
                <a:latin typeface="Sitka Subheading Semibold" pitchFamily="2" charset="0"/>
                <a:hlinkClick r:id="rId2"/>
              </a:rPr>
              <a:t>https://en.wikipedia.org/w/index.php?title=List_of_Falcon_9_and_Falcon_Heavy_launches&amp;oldid=1027686922</a:t>
            </a:r>
            <a:endParaRPr lang="en-MY" sz="2000" b="1" dirty="0">
              <a:latin typeface="Sitka Subheading Semibold" pitchFamily="2" charset="0"/>
            </a:endParaRPr>
          </a:p>
          <a:p>
            <a:pPr lvl="1"/>
            <a:r>
              <a:rPr lang="en-MY" sz="2000" b="1" dirty="0">
                <a:latin typeface="Sitka Subheading Semibold" pitchFamily="2" charset="0"/>
              </a:rPr>
              <a:t>The website contains only the data about Falcon 9 launches.</a:t>
            </a:r>
          </a:p>
          <a:p>
            <a:pPr lvl="1"/>
            <a:r>
              <a:rPr lang="en-US" sz="2000" b="1" dirty="0">
                <a:latin typeface="Sitka Subheading Semibold" pitchFamily="2" charset="0"/>
              </a:rPr>
              <a:t>We end up with 121 rows or instances and 11 columns or features. The picture below shows the first few rows of the data</a:t>
            </a:r>
            <a:r>
              <a:rPr lang="en-US" sz="2000" dirty="0">
                <a:latin typeface="Sitka Subheading Semibold" pitchFamily="2" charset="0"/>
              </a:rPr>
              <a:t>:</a:t>
            </a:r>
            <a:endParaRPr lang="en-US" sz="1400" dirty="0">
              <a:latin typeface="Sitka Subheading Semibold" pitchFamily="2" charset="0"/>
            </a:endParaRP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499616"/>
            <a:ext cx="12192000" cy="5057253"/>
          </a:xfrm>
        </p:spPr>
        <p:txBody>
          <a:bodyPr>
            <a:normAutofit/>
          </a:bodyPr>
          <a:lstStyle/>
          <a:p>
            <a:pPr marL="457200" lvl="1" indent="0">
              <a:buNone/>
            </a:pPr>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TextBox 6">
            <a:extLst>
              <a:ext uri="{FF2B5EF4-FFF2-40B4-BE49-F238E27FC236}">
                <a16:creationId xmlns:a16="http://schemas.microsoft.com/office/drawing/2014/main" id="{223E0EF9-430D-8D51-710D-609B8048CDA3}"/>
              </a:ext>
            </a:extLst>
          </p:cNvPr>
          <p:cNvSpPr txBox="1"/>
          <p:nvPr/>
        </p:nvSpPr>
        <p:spPr>
          <a:xfrm>
            <a:off x="0" y="1765086"/>
            <a:ext cx="11912600" cy="3416320"/>
          </a:xfrm>
          <a:prstGeom prst="rect">
            <a:avLst/>
          </a:prstGeom>
          <a:noFill/>
        </p:spPr>
        <p:txBody>
          <a:bodyPr wrap="square">
            <a:spAutoFit/>
          </a:bodyPr>
          <a:lstStyle/>
          <a:p>
            <a:pPr marL="285750" indent="-285750">
              <a:buFont typeface="Wingdings" panose="05000000000000000000" pitchFamily="2" charset="2"/>
              <a:buChar char="Ø"/>
            </a:pPr>
            <a:r>
              <a:rPr lang="en-US" sz="2400" dirty="0">
                <a:latin typeface="Sitka Subheading Semibold" pitchFamily="2" charset="0"/>
              </a:rPr>
              <a:t>Data cleaning includes:</a:t>
            </a:r>
          </a:p>
          <a:p>
            <a:pPr marL="742950" lvl="1" indent="-285750">
              <a:buFont typeface="Wingdings" panose="05000000000000000000" pitchFamily="2" charset="2"/>
              <a:buChar char="Ø"/>
            </a:pPr>
            <a:r>
              <a:rPr lang="en-US" sz="2400" dirty="0">
                <a:latin typeface="Sitka Subheading Semibold" pitchFamily="2" charset="0"/>
              </a:rPr>
              <a:t>      eliminating missing value</a:t>
            </a:r>
          </a:p>
          <a:p>
            <a:pPr marL="742950" lvl="1" indent="-285750">
              <a:buFont typeface="Wingdings" panose="05000000000000000000" pitchFamily="2" charset="2"/>
              <a:buChar char="Ø"/>
            </a:pPr>
            <a:r>
              <a:rPr lang="en-US" sz="2400" dirty="0">
                <a:latin typeface="Sitka Subheading Semibold" pitchFamily="2" charset="0"/>
              </a:rPr>
              <a:t>      Removing duplicates</a:t>
            </a:r>
          </a:p>
          <a:p>
            <a:pPr marL="742950" lvl="1" indent="-285750">
              <a:buFont typeface="Wingdings" panose="05000000000000000000" pitchFamily="2" charset="2"/>
              <a:buChar char="Ø"/>
            </a:pPr>
            <a:r>
              <a:rPr lang="en-US" sz="2400" dirty="0">
                <a:latin typeface="Sitka Subheading Semibold" pitchFamily="2" charset="0"/>
              </a:rPr>
              <a:t>      Replacing NAN values</a:t>
            </a:r>
          </a:p>
          <a:p>
            <a:pPr marL="285750" indent="-285750">
              <a:buFont typeface="Wingdings" panose="05000000000000000000" pitchFamily="2" charset="2"/>
              <a:buChar char="Ø"/>
            </a:pPr>
            <a:r>
              <a:rPr lang="en-US" sz="2400" dirty="0">
                <a:latin typeface="Sitka Subheading Semibold" pitchFamily="2" charset="0"/>
              </a:rPr>
              <a:t>The dataset is further pre processed to ensure categorical variables are converted using one-hot encoding.</a:t>
            </a:r>
          </a:p>
          <a:p>
            <a:pPr marL="285750" indent="-285750">
              <a:buFont typeface="Wingdings" panose="05000000000000000000" pitchFamily="2" charset="2"/>
              <a:buChar char="Ø"/>
            </a:pPr>
            <a:r>
              <a:rPr lang="en-US" sz="2400" dirty="0">
                <a:latin typeface="Sitka Subheading Semibold" pitchFamily="2" charset="0"/>
              </a:rPr>
              <a:t>A new column named ‘Class’ is added, where 0 indicates a failed launch and 1 indicates a successful one.</a:t>
            </a:r>
          </a:p>
          <a:p>
            <a:pPr marL="285750" indent="-285750">
              <a:buFont typeface="Wingdings" panose="05000000000000000000" pitchFamily="2" charset="2"/>
              <a:buChar char="Ø"/>
            </a:pPr>
            <a:r>
              <a:rPr lang="en-US" sz="2400" dirty="0">
                <a:latin typeface="Sitka Subheading Semibold" pitchFamily="2" charset="0"/>
              </a:rPr>
              <a:t>After processing, the final dataset contains 90 records and 83 features.</a:t>
            </a:r>
          </a:p>
        </p:txBody>
      </p:sp>
    </p:spTree>
    <p:extLst>
      <p:ext uri="{BB962C8B-B14F-4D97-AF65-F5344CB8AC3E}">
        <p14:creationId xmlns:p14="http://schemas.microsoft.com/office/powerpoint/2010/main" val="29330846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0" y="3189165"/>
            <a:ext cx="2182424" cy="76431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5276" y="3080280"/>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4445000"/>
            <a:ext cx="1625600" cy="169430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Rectangle 5">
            <a:extLst>
              <a:ext uri="{FF2B5EF4-FFF2-40B4-BE49-F238E27FC236}">
                <a16:creationId xmlns:a16="http://schemas.microsoft.com/office/drawing/2014/main" id="{E61B8EF6-FF61-7E04-D667-488460F34D53}"/>
              </a:ext>
            </a:extLst>
          </p:cNvPr>
          <p:cNvSpPr>
            <a:spLocks noGrp="1" noChangeArrowheads="1"/>
          </p:cNvSpPr>
          <p:nvPr>
            <p:ph idx="1"/>
          </p:nvPr>
        </p:nvSpPr>
        <p:spPr bwMode="auto">
          <a:xfrm>
            <a:off x="88900" y="2384435"/>
            <a:ext cx="11339058"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Sitka Subheading Semibold" pitchFamily="2" charset="0"/>
              </a:rPr>
              <a:t>Pandas and NumPy</a:t>
            </a:r>
            <a:br>
              <a:rPr kumimoji="0" lang="en-US" altLang="en-US" sz="2000" b="0" i="0" u="none" strike="noStrike" cap="none" normalizeH="0" baseline="0" dirty="0">
                <a:ln>
                  <a:noFill/>
                </a:ln>
                <a:solidFill>
                  <a:schemeClr val="tx1"/>
                </a:solidFill>
                <a:effectLst/>
                <a:latin typeface="Sitka Subheading Semibold" pitchFamily="2" charset="0"/>
              </a:rPr>
            </a:br>
            <a:r>
              <a:rPr kumimoji="0" lang="en-US" altLang="en-US" sz="2000" i="0" u="none" strike="noStrike" cap="none" normalizeH="0" baseline="0" dirty="0">
                <a:ln>
                  <a:noFill/>
                </a:ln>
                <a:solidFill>
                  <a:schemeClr val="tx1"/>
                </a:solidFill>
                <a:effectLst/>
                <a:latin typeface="Sitka Subheading Semibold" pitchFamily="2" charset="0"/>
              </a:rPr>
              <a:t>Pandas and NumPy functions are used to extract key insights from the dataset, including: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Sitka Subheading Semibold" pitchFamily="2" charset="0"/>
              </a:rPr>
              <a:t>The count of launches per launch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Sitka Subheading Semibold" pitchFamily="2" charset="0"/>
              </a:rPr>
              <a:t>The frequency of each orbit type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Sitka Subheading Semibold" pitchFamily="2" charset="0"/>
              </a:rPr>
              <a:t>The number and frequency of different mission outcomes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i="0" u="none" strike="noStrike" cap="none" normalizeH="0" baseline="0" dirty="0">
              <a:ln>
                <a:noFill/>
              </a:ln>
              <a:solidFill>
                <a:schemeClr val="tx1"/>
              </a:solidFill>
              <a:effectLst/>
              <a:latin typeface="Sitka Subheading Semibold"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Sitka Subheading Semibold" pitchFamily="2" charset="0"/>
              </a:rPr>
              <a:t>SQL</a:t>
            </a:r>
            <a:br>
              <a:rPr kumimoji="0" lang="en-US" altLang="en-US" sz="2000" b="0" i="0" u="none" strike="noStrike" cap="none" normalizeH="0" baseline="0" dirty="0">
                <a:ln>
                  <a:noFill/>
                </a:ln>
                <a:solidFill>
                  <a:schemeClr val="tx1"/>
                </a:solidFill>
                <a:effectLst/>
                <a:latin typeface="Sitka Subheading Semibold" pitchFamily="2" charset="0"/>
              </a:rPr>
            </a:br>
            <a:r>
              <a:rPr kumimoji="0" lang="en-US" altLang="en-US" sz="2000" i="0" u="none" strike="noStrike" cap="none" normalizeH="0" baseline="0" dirty="0" err="1">
                <a:ln>
                  <a:noFill/>
                </a:ln>
                <a:solidFill>
                  <a:schemeClr val="tx1"/>
                </a:solidFill>
                <a:effectLst/>
                <a:latin typeface="Sitka Subheading Semibold" pitchFamily="2" charset="0"/>
              </a:rPr>
              <a:t>SQL</a:t>
            </a:r>
            <a:r>
              <a:rPr kumimoji="0" lang="en-US" altLang="en-US" sz="2000" i="0" u="none" strike="noStrike" cap="none" normalizeH="0" baseline="0" dirty="0">
                <a:ln>
                  <a:noFill/>
                </a:ln>
                <a:solidFill>
                  <a:schemeClr val="tx1"/>
                </a:solidFill>
                <a:effectLst/>
                <a:latin typeface="Sitka Subheading Semibold" pitchFamily="2" charset="0"/>
              </a:rPr>
              <a:t> queries are applied to the data to answer questions such 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Sitka Subheading Semibold" pitchFamily="2" charset="0"/>
              </a:rPr>
              <a:t>What are the unique launch site names used in the 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Sitka Subheading Semibold" pitchFamily="2" charset="0"/>
              </a:rPr>
              <a:t>What is the total payload mass carried by NASA (CRS) boosters?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Sitka Subheading Semibold" pitchFamily="2" charset="0"/>
              </a:rPr>
              <a:t>What is the average payload mass for booster version F9 v1.1?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756</TotalTime>
  <Words>1877</Words>
  <Application>Microsoft Office PowerPoint</Application>
  <PresentationFormat>Widescreen</PresentationFormat>
  <Paragraphs>350</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Courier New</vt:lpstr>
      <vt:lpstr>Sitka Subheading Semibold</vt:lpstr>
      <vt:lpstr>Tw Cen MT</vt:lpstr>
      <vt:lpstr>Tw Cen MT Condensed</vt:lpstr>
      <vt:lpstr>Wingdings</vt:lpstr>
      <vt:lpstr>Office Theme</vt:lpstr>
      <vt:lpstr>Applied Data Science  Capstone Project</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Administrator</cp:lastModifiedBy>
  <cp:revision>216</cp:revision>
  <dcterms:created xsi:type="dcterms:W3CDTF">2022-01-04T01:00:05Z</dcterms:created>
  <dcterms:modified xsi:type="dcterms:W3CDTF">2025-07-18T20:24:22Z</dcterms:modified>
</cp:coreProperties>
</file>